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2" r:id="rId4"/>
  </p:sldMasterIdLst>
  <p:notesMasterIdLst>
    <p:notesMasterId r:id="rId33"/>
  </p:notesMasterIdLst>
  <p:sldIdLst>
    <p:sldId id="348" r:id="rId5"/>
    <p:sldId id="356" r:id="rId6"/>
    <p:sldId id="364" r:id="rId7"/>
    <p:sldId id="301" r:id="rId8"/>
    <p:sldId id="355" r:id="rId9"/>
    <p:sldId id="346" r:id="rId10"/>
    <p:sldId id="259" r:id="rId11"/>
    <p:sldId id="286" r:id="rId12"/>
    <p:sldId id="358" r:id="rId13"/>
    <p:sldId id="357" r:id="rId14"/>
    <p:sldId id="359" r:id="rId15"/>
    <p:sldId id="384" r:id="rId16"/>
    <p:sldId id="385" r:id="rId17"/>
    <p:sldId id="261" r:id="rId18"/>
    <p:sldId id="296" r:id="rId19"/>
    <p:sldId id="293" r:id="rId20"/>
    <p:sldId id="381" r:id="rId21"/>
    <p:sldId id="382" r:id="rId22"/>
    <p:sldId id="360" r:id="rId23"/>
    <p:sldId id="262" r:id="rId24"/>
    <p:sldId id="365" r:id="rId25"/>
    <p:sldId id="366" r:id="rId26"/>
    <p:sldId id="367" r:id="rId27"/>
    <p:sldId id="368" r:id="rId28"/>
    <p:sldId id="369" r:id="rId29"/>
    <p:sldId id="370" r:id="rId30"/>
    <p:sldId id="263" r:id="rId31"/>
    <p:sldId id="383" r:id="rId32"/>
  </p:sldIdLst>
  <p:sldSz cx="12192000" cy="6858000"/>
  <p:notesSz cx="6858000" cy="9144000"/>
  <p:embeddedFontLst>
    <p:embeddedFont>
      <p:font typeface="Cambria Math" panose="02040503050406030204" pitchFamily="18" charset="0"/>
      <p:regular r:id="rId34"/>
    </p:embeddedFont>
    <p:embeddedFont>
      <p:font typeface="Century Gothic" panose="020B0502020202020204" pitchFamily="34" charset="0"/>
      <p:regular r:id="rId35"/>
      <p:bold r:id="rId36"/>
      <p:italic r:id="rId37"/>
      <p:boldItalic r:id="rId38"/>
    </p:embeddedFont>
    <p:embeddedFont>
      <p:font typeface="Georgia" panose="02040502050405020303" pitchFamily="18"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3"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 id="2" name="Shauna O'Brien" initials="SO" lastIdx="1" clrIdx="1">
    <p:extLst>
      <p:ext uri="{19B8F6BF-5375-455C-9EA6-DF929625EA0E}">
        <p15:presenceInfo xmlns:p15="http://schemas.microsoft.com/office/powerpoint/2012/main" userId="S::shauna.obrien@arkonline.org::2cccf8d3-fcb4-4082-ab59-b4bd17c6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64" autoAdjust="0"/>
    <p:restoredTop sz="77687"/>
  </p:normalViewPr>
  <p:slideViewPr>
    <p:cSldViewPr snapToGrid="0" snapToObjects="1">
      <p:cViewPr varScale="1">
        <p:scale>
          <a:sx n="83" d="100"/>
          <a:sy n="83" d="100"/>
        </p:scale>
        <p:origin x="200"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43" Type="http://customschemas.google.com/relationships/presentationmetadata" Target="meta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dirty="0">
                <a:solidFill>
                  <a:schemeClr val="tx1"/>
                </a:solidFill>
                <a:latin typeface="Century Gothic" panose="020B0502020202020204" pitchFamily="34" charset="0"/>
              </a:rPr>
              <a:t>Foundation question: </a:t>
            </a:r>
            <a:r>
              <a:rPr lang="en-GB" sz="1200" dirty="0">
                <a:solidFill>
                  <a:schemeClr val="tx1"/>
                </a:solidFill>
                <a:latin typeface="Century Gothic" panose="020B0502020202020204" pitchFamily="34" charset="0"/>
              </a:rPr>
              <a:t>State the SI units for distance and time.  </a:t>
            </a:r>
          </a:p>
          <a:p>
            <a:r>
              <a:rPr lang="en-GB" sz="1200" b="1" dirty="0">
                <a:solidFill>
                  <a:schemeClr val="tx1"/>
                </a:solidFill>
                <a:latin typeface="Century Gothic" panose="020B0502020202020204" pitchFamily="34" charset="0"/>
              </a:rPr>
              <a:t>Answer: </a:t>
            </a:r>
            <a:r>
              <a:rPr lang="en-GB" sz="1200" b="0" i="0" u="none" strike="noStrike" kern="1200" cap="none" baseline="0" dirty="0">
                <a:solidFill>
                  <a:schemeClr val="tx1"/>
                </a:solidFill>
                <a:effectLst/>
                <a:latin typeface="Calibri"/>
                <a:ea typeface="Calibri"/>
                <a:cs typeface="Calibri"/>
                <a:sym typeface="Calibri"/>
              </a:rPr>
              <a:t>distance measured in metres, time measured in seconds. </a:t>
            </a:r>
            <a:endParaRPr lang="en-GB" sz="1200" b="1" dirty="0">
              <a:solidFill>
                <a:schemeClr val="tx1"/>
              </a:solidFill>
              <a:latin typeface="Century Gothic" panose="020B0502020202020204" pitchFamily="34" charset="0"/>
            </a:endParaRPr>
          </a:p>
          <a:p>
            <a:r>
              <a:rPr lang="en-GB" sz="1200" b="1" dirty="0">
                <a:solidFill>
                  <a:schemeClr val="tx1"/>
                </a:solidFill>
                <a:latin typeface="Century Gothic" panose="020B0502020202020204" pitchFamily="34" charset="0"/>
              </a:rPr>
              <a:t>Stretch: </a:t>
            </a:r>
            <a:r>
              <a:rPr lang="en-GB" sz="1200" dirty="0">
                <a:solidFill>
                  <a:schemeClr val="tx1"/>
                </a:solidFill>
                <a:latin typeface="Century Gothic" panose="020B0502020202020204" pitchFamily="34" charset="0"/>
              </a:rPr>
              <a:t>Calculate the speed (in SI units) of a runner who covers 5km in 30 minutes.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chemeClr val="tx1"/>
                </a:solidFill>
                <a:latin typeface="Century Gothic" panose="020B0502020202020204" pitchFamily="34" charset="0"/>
              </a:rPr>
              <a:t>Answer: </a:t>
            </a:r>
            <a:r>
              <a:rPr lang="en-GB" sz="1200" b="0" i="0" u="none" strike="noStrike" kern="1200" cap="none" baseline="0" dirty="0">
                <a:solidFill>
                  <a:schemeClr val="tx1"/>
                </a:solidFill>
                <a:effectLst/>
                <a:latin typeface="Calibri"/>
                <a:ea typeface="Calibri"/>
                <a:cs typeface="Calibri"/>
                <a:sym typeface="Calibri"/>
              </a:rPr>
              <a:t>Speed = distance/time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baseline="0" dirty="0">
                <a:solidFill>
                  <a:schemeClr val="tx1"/>
                </a:solidFill>
                <a:effectLst/>
                <a:latin typeface="Calibri"/>
                <a:ea typeface="Calibri"/>
                <a:cs typeface="Calibri"/>
                <a:sym typeface="Calibri"/>
              </a:rPr>
              <a:t>Speed = 5000 m/1800 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baseline="0" dirty="0">
                <a:solidFill>
                  <a:schemeClr val="tx1"/>
                </a:solidFill>
                <a:effectLst/>
                <a:latin typeface="Calibri"/>
                <a:ea typeface="Calibri"/>
                <a:cs typeface="Calibri"/>
                <a:sym typeface="Calibri"/>
              </a:rPr>
              <a:t>Speed = 2.78 m/s</a:t>
            </a:r>
            <a:endParaRPr lang="en-GB" dirty="0">
              <a:solidFill>
                <a:schemeClr val="tx1"/>
              </a:solidFill>
            </a:endParaRPr>
          </a:p>
          <a:p>
            <a:endParaRPr lang="en-GB" sz="1200" dirty="0">
              <a:solidFill>
                <a:schemeClr val="tx1"/>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4480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0386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MWBs/answer in books and cold call. Accept completely correct answers only.  </a:t>
            </a:r>
          </a:p>
          <a:p>
            <a:pPr marL="228600" lvl="0" indent="-152400" algn="l" rtl="0">
              <a:spcBef>
                <a:spcPts val="0"/>
              </a:spcBef>
              <a:spcAft>
                <a:spcPts val="0"/>
              </a:spcAft>
              <a:buClr>
                <a:schemeClr val="dk1"/>
              </a:buClr>
              <a:buSzPts val="1200"/>
              <a:buFont typeface="Calibri"/>
              <a:buNone/>
            </a:pPr>
            <a:endParaRPr b="0" dirty="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opportunity for pupils to discuss their understanding of these two new terms. You may want to edit/add/remove questions depending on how much structure you would like to give your class.</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r>
              <a:rPr lang="en-GB" dirty="0"/>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6730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 - this is an opportunity to check that pupils can apply new knowledge of the difference between scalars and vectors to other quantities they will already know about. </a:t>
            </a:r>
          </a:p>
          <a:p>
            <a:endParaRPr lang="en-GB" dirty="0"/>
          </a:p>
          <a:p>
            <a:r>
              <a:rPr lang="en-GB" dirty="0"/>
              <a:t>Blue: incorrect - mass is a scalar but weight is a vector because it is a force and forces have direction.</a:t>
            </a:r>
          </a:p>
          <a:p>
            <a:r>
              <a:rPr lang="en-GB" dirty="0"/>
              <a:t>Yellow: correct - scalars are quantities that are fully described by magnitude (do not have direction).</a:t>
            </a:r>
          </a:p>
          <a:p>
            <a:r>
              <a:rPr lang="en-GB" dirty="0"/>
              <a:t>Green: correct</a:t>
            </a:r>
          </a:p>
          <a:p>
            <a:r>
              <a:rPr lang="en-GB" dirty="0"/>
              <a:t>Pink: incorrect - weight acts downwards (or rather towards the centre of the Earth) as it is a force so has a direction but mass does not act in a direction, it is merely the amount of matter in an object.</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5024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dirty="0"/>
              <a:t>Purpose: </a:t>
            </a:r>
            <a:r>
              <a:rPr lang="en-GB" b="0" dirty="0"/>
              <a:t>practice application of new knowledge.</a:t>
            </a:r>
          </a:p>
          <a:p>
            <a:endParaRPr lang="en-GB" b="0" dirty="0"/>
          </a:p>
          <a:p>
            <a:r>
              <a:rPr lang="en-GB" b="0" dirty="0"/>
              <a:t>Self assess or peer assess using </a:t>
            </a:r>
            <a:r>
              <a:rPr lang="en-GB" b="0" dirty="0" err="1"/>
              <a:t>markscheme</a:t>
            </a:r>
            <a:r>
              <a:rPr lang="en-GB" b="0" dirty="0"/>
              <a:t> provided. </a:t>
            </a:r>
          </a:p>
          <a:p>
            <a:r>
              <a:rPr lang="en-GB" b="0" dirty="0"/>
              <a:t>Depending on the ability of your class you may want to model a calculation or example of each type of question for the class before they attempt to complete them independently. </a:t>
            </a:r>
          </a:p>
          <a:p>
            <a:pPr marL="0" lvl="0" indent="0" algn="l" rtl="0">
              <a:spcBef>
                <a:spcPts val="0"/>
              </a:spcBef>
              <a:spcAft>
                <a:spcPts val="0"/>
              </a:spcAft>
              <a:buNone/>
            </a:pPr>
            <a:endParaRPr dirty="0"/>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indent="0">
              <a:buNone/>
            </a:pPr>
            <a:r>
              <a:rPr lang="en-GB" b="0" dirty="0"/>
              <a:t>If students answer B they have confused scalar and vector quantities and if students answer C they have confused speed and velocity. </a:t>
            </a:r>
            <a:r>
              <a:rPr lang="en-GB" i="1" dirty="0"/>
              <a:t>To fix-it, </a:t>
            </a:r>
            <a:r>
              <a:rPr lang="en-GB" b="0" i="1" baseline="0" dirty="0"/>
              <a:t>practice speed and velocity calculations and explain in each case why they are scalars and vectors.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calculated distance rather than displacement. If students answer C they have subtracted but their direction is incorrect. </a:t>
            </a:r>
            <a:r>
              <a:rPr lang="en-GB" i="1" dirty="0"/>
              <a:t>To fix-it, practice distance vs displacement calculations from described journeys.</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calculated the speed rather than the velocity. If students answer B they have correctly calculated velocity but not remembered it is a vector quantity so must have a unit. </a:t>
            </a:r>
            <a:r>
              <a:rPr lang="en-GB" i="1" dirty="0"/>
              <a:t>To fix-it, practice questions calculating speed vs velocity and explain the difference between </a:t>
            </a:r>
            <a:r>
              <a:rPr lang="en-GB" i="1"/>
              <a:t>them.</a:t>
            </a:r>
            <a:endParaRPr lang="en-GB" b="0" i="1" dirty="0"/>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cap="none" dirty="0">
                <a:solidFill>
                  <a:schemeClr val="dk1"/>
                </a:solidFill>
                <a:effectLst/>
                <a:latin typeface="Calibri"/>
                <a:ea typeface="Calibri"/>
                <a:cs typeface="Calibri"/>
                <a:sym typeface="Calibri"/>
              </a:rPr>
              <a:t>By this point pupils have learned about different scalar and vector quantities without classifying them as such. They have covered the difference between mass and weight, although not used a direction for weight and they have also learned that resultant forces must be written with a direction. In this lesson they will be introduced to the terms scalar and vector and different examples of each, which leads into further learning about velocity and acceleration as the rate of change of velocity.</a:t>
            </a:r>
            <a:endParaRPr lang="en-GB" b="0" dirty="0">
              <a:effectLst/>
            </a:endParaRPr>
          </a:p>
          <a:p>
            <a:br>
              <a:rPr lang="en-GB" b="0" dirty="0">
                <a:effectLst/>
              </a:rPr>
            </a:br>
            <a:r>
              <a:rPr lang="en-GB" b="1" dirty="0"/>
              <a:t>Suggested Hook</a:t>
            </a:r>
            <a:r>
              <a:rPr lang="en-GB" sz="1200" b="1" i="0" u="none" strike="noStrike" cap="none" dirty="0">
                <a:solidFill>
                  <a:schemeClr val="dk1"/>
                </a:solidFill>
                <a:effectLst/>
                <a:latin typeface="Calibri"/>
                <a:ea typeface="Calibri"/>
                <a:cs typeface="Calibri"/>
                <a:sym typeface="Calibri"/>
              </a:rPr>
              <a:t>: </a:t>
            </a:r>
            <a:endParaRPr lang="en-GB" b="1" dirty="0">
              <a:effectLst/>
            </a:endParaRPr>
          </a:p>
          <a:p>
            <a:pPr rtl="0"/>
            <a:r>
              <a:rPr lang="en-GB" sz="1200" b="0" i="0" u="none" strike="noStrike" cap="none" dirty="0">
                <a:solidFill>
                  <a:schemeClr val="dk1"/>
                </a:solidFill>
                <a:effectLst/>
                <a:latin typeface="Calibri"/>
                <a:ea typeface="Calibri"/>
                <a:cs typeface="Calibri"/>
                <a:sym typeface="Calibri"/>
              </a:rPr>
              <a:t>Put the following terms on the board and ask pupils to sort them in to two categories. They then need to discuss with their row and decide why they have placed them in these categories. </a:t>
            </a:r>
          </a:p>
          <a:p>
            <a:pPr rtl="0"/>
            <a:r>
              <a:rPr lang="en-GB" sz="1200" b="0" i="0" u="none" strike="noStrike" cap="none" dirty="0">
                <a:solidFill>
                  <a:schemeClr val="dk1"/>
                </a:solidFill>
                <a:effectLst/>
                <a:latin typeface="Calibri"/>
                <a:cs typeface="Calibri"/>
                <a:sym typeface="Calibri"/>
              </a:rPr>
              <a:t>Speed</a:t>
            </a:r>
          </a:p>
          <a:p>
            <a:pPr rtl="0"/>
            <a:r>
              <a:rPr lang="en-GB" sz="1200" b="0" i="0" u="none" strike="noStrike" cap="none" dirty="0">
                <a:solidFill>
                  <a:schemeClr val="dk1"/>
                </a:solidFill>
                <a:effectLst/>
                <a:latin typeface="Calibri"/>
                <a:cs typeface="Calibri"/>
                <a:sym typeface="Calibri"/>
              </a:rPr>
              <a:t>Distance</a:t>
            </a:r>
          </a:p>
          <a:p>
            <a:pPr rtl="0"/>
            <a:r>
              <a:rPr lang="en-GB" sz="1200" b="0" i="0" u="none" strike="noStrike" cap="none" dirty="0">
                <a:solidFill>
                  <a:schemeClr val="dk1"/>
                </a:solidFill>
                <a:effectLst/>
                <a:latin typeface="Calibri"/>
                <a:cs typeface="Calibri"/>
                <a:sym typeface="Calibri"/>
              </a:rPr>
              <a:t>Time</a:t>
            </a:r>
          </a:p>
          <a:p>
            <a:pPr rtl="0"/>
            <a:r>
              <a:rPr lang="en-GB" sz="1200" b="0" i="0" u="none" strike="noStrike" cap="none" dirty="0">
                <a:solidFill>
                  <a:schemeClr val="dk1"/>
                </a:solidFill>
                <a:effectLst/>
                <a:latin typeface="Calibri"/>
                <a:cs typeface="Calibri"/>
                <a:sym typeface="Calibri"/>
              </a:rPr>
              <a:t>Force</a:t>
            </a:r>
          </a:p>
          <a:p>
            <a:pPr rtl="0"/>
            <a:r>
              <a:rPr lang="en-GB" sz="1200" b="0" i="0" u="none" strike="noStrike" cap="none" dirty="0">
                <a:solidFill>
                  <a:schemeClr val="dk1"/>
                </a:solidFill>
                <a:effectLst/>
                <a:latin typeface="Calibri"/>
                <a:cs typeface="Calibri"/>
                <a:sym typeface="Calibri"/>
              </a:rPr>
              <a:t>Weight</a:t>
            </a:r>
          </a:p>
          <a:p>
            <a:pPr rtl="0"/>
            <a:r>
              <a:rPr lang="en-GB" sz="1200" b="0" i="0" u="none" strike="noStrike" cap="none" dirty="0">
                <a:solidFill>
                  <a:schemeClr val="dk1"/>
                </a:solidFill>
                <a:effectLst/>
                <a:latin typeface="Calibri"/>
                <a:cs typeface="Calibri"/>
                <a:sym typeface="Calibri"/>
              </a:rPr>
              <a:t>Energy</a:t>
            </a:r>
          </a:p>
          <a:p>
            <a:pPr rtl="0"/>
            <a:r>
              <a:rPr lang="en-GB" sz="1200" b="0" i="0" u="none" strike="noStrike" cap="none" dirty="0">
                <a:solidFill>
                  <a:schemeClr val="dk1"/>
                </a:solidFill>
                <a:effectLst/>
                <a:latin typeface="Calibri"/>
                <a:cs typeface="Calibri"/>
                <a:sym typeface="Calibri"/>
              </a:rPr>
              <a:t>Acceleration</a:t>
            </a:r>
          </a:p>
          <a:p>
            <a:pPr rtl="0"/>
            <a:endParaRPr lang="en-GB" b="0" dirty="0">
              <a:effectLst/>
            </a:endParaRPr>
          </a:p>
          <a:p>
            <a:br>
              <a:rPr lang="en-GB" dirty="0"/>
            </a:br>
            <a:endParaRPr lang="en-US" b="0"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balanced forces and resultant forces and if pupils answer B they have used the KS2 definition of a force. </a:t>
            </a:r>
            <a:r>
              <a:rPr lang="en-GB" i="1" dirty="0"/>
              <a:t>To fix-it, give pupils scenarios of zero and non-zero resultant forces and ask them to calculate resultant force and state whether forces are balanced or unbalanced.</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not used the equation to calculate speed correctly. </a:t>
            </a:r>
            <a:r>
              <a:rPr lang="en-GB" i="1" dirty="0"/>
              <a:t>To fix-it, give pupils further practice of calculations of speed questions.</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recognised the speed is not changing but not that the speed is 0 so the object cannot be moving. If students answer B they have not understood the meaning of acceleration and may have confused speed and acceleration. </a:t>
            </a:r>
            <a:r>
              <a:rPr lang="en-GB" i="1" dirty="0"/>
              <a:t>To fix-it, give pupils a distance-time graph and ask them to describe the motion of the object shown. </a:t>
            </a:r>
            <a:r>
              <a:rPr lang="en-GB" b="0" i="1" baseline="0" dirty="0"/>
              <a:t>They could practice calculating speed and describing relative motion during each phase of the graph. It is crucial their understanding of distance-time graphs is secure before moving on to velocity-time graphs. </a:t>
            </a:r>
            <a:endParaRPr lang="en-GB" b="0" i="1"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7F4908-742E-E143-9AE8-A6E62477C9B6}"/>
              </a:ext>
            </a:extLst>
          </p:cNvPr>
          <p:cNvSpPr>
            <a:spLocks noGrp="1"/>
          </p:cNvSpPr>
          <p:nvPr>
            <p:ph type="body" idx="1"/>
          </p:nvPr>
        </p:nvSpPr>
        <p:spPr/>
        <p:txBody>
          <a:bodyPr/>
          <a:lstStyle/>
          <a:p>
            <a:r>
              <a:rPr lang="en-US" b="1" dirty="0"/>
              <a:t>Purpose of this slide:</a:t>
            </a:r>
          </a:p>
          <a:p>
            <a:r>
              <a:rPr lang="en-US" dirty="0"/>
              <a:t>The purpose of the Frayer </a:t>
            </a:r>
            <a:r>
              <a:rPr lang="en-US" dirty="0" err="1"/>
              <a:t>organiser</a:t>
            </a:r>
            <a:r>
              <a:rPr lang="en-US" dirty="0"/>
              <a:t> is to address key scientific vocabulary that students may be familiar with from a non-scientific context. Addressing this at the beginning of the lesson limits the potential cognitive conflict that might arise if students are using their current non-scientific interpretation of a term to understand the science being learned. This approach limits the potential for misconceptions and confusion arising from differing scientific and non-scientific uses of the same word. </a:t>
            </a:r>
          </a:p>
          <a:p>
            <a:endParaRPr lang="en-US" dirty="0"/>
          </a:p>
          <a:p>
            <a:r>
              <a:rPr lang="en-US" dirty="0"/>
              <a:t>The use of this slide is intended to clearly show students </a:t>
            </a:r>
          </a:p>
          <a:p>
            <a:pPr>
              <a:buFont typeface="Arial" panose="020B0604020202020204" pitchFamily="34" charset="0"/>
              <a:buChar char="•"/>
            </a:pPr>
            <a:r>
              <a:rPr lang="en-US" dirty="0"/>
              <a:t>how a word can have both scientific and non-scientific meanings simultaneously</a:t>
            </a:r>
          </a:p>
          <a:p>
            <a:pPr>
              <a:buFont typeface="Arial" panose="020B0604020202020204" pitchFamily="34" charset="0"/>
              <a:buChar char="•"/>
            </a:pPr>
            <a:r>
              <a:rPr lang="en-US" dirty="0"/>
              <a:t>the correct usage of a word in both a scientific and non-scientific context</a:t>
            </a:r>
          </a:p>
          <a:p>
            <a:pPr>
              <a:buFont typeface="Arial" panose="020B0604020202020204" pitchFamily="34" charset="0"/>
              <a:buChar char="•"/>
            </a:pPr>
            <a:endParaRPr lang="en-US" dirty="0"/>
          </a:p>
          <a:p>
            <a:pPr marL="228600" indent="0">
              <a:buFont typeface="Arial" panose="020B0604020202020204" pitchFamily="34" charset="0"/>
              <a:buNone/>
            </a:pPr>
            <a:r>
              <a:rPr lang="en-US" b="1" dirty="0"/>
              <a:t>Teacher guidance:</a:t>
            </a:r>
          </a:p>
          <a:p>
            <a:pPr marL="228600" indent="0">
              <a:buFont typeface="Arial" panose="020B0604020202020204" pitchFamily="34" charset="0"/>
              <a:buNone/>
            </a:pPr>
            <a:r>
              <a:rPr lang="en-US" dirty="0"/>
              <a:t>This slide should be used briefly. Do not dwell on each portion of the slide as this can eat into the lesson quite quickly. </a:t>
            </a:r>
          </a:p>
          <a:p>
            <a:pPr marL="228600" indent="0">
              <a:buFont typeface="Arial" panose="020B0604020202020204" pitchFamily="34" charset="0"/>
              <a:buNone/>
            </a:pPr>
            <a:r>
              <a:rPr lang="en-US" dirty="0"/>
              <a:t>This might be an apt opportunity to ask students to write the scientific definition of the key term into their books. Alternatively, you may want to wait to do this until the term is addressed in more depth later in the lesson.</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b="1" dirty="0"/>
              <a:t>Suggested narration:</a:t>
            </a:r>
          </a:p>
          <a:p>
            <a:pPr marL="228600" indent="0">
              <a:buFont typeface="Arial" panose="020B0604020202020204" pitchFamily="34" charset="0"/>
              <a:buNone/>
            </a:pPr>
            <a:r>
              <a:rPr lang="en-US" dirty="0"/>
              <a:t>Here we have the word ‘X’. You many already be familiar with this word </a:t>
            </a:r>
            <a:r>
              <a:rPr lang="en-US" b="1" dirty="0"/>
              <a:t>[display general examples and general definition]</a:t>
            </a:r>
            <a:r>
              <a:rPr lang="en-US" dirty="0"/>
              <a:t> in this context. Well, in science, we use this term slightly differently. </a:t>
            </a:r>
            <a:r>
              <a:rPr lang="en-US" b="1" dirty="0"/>
              <a:t>[display scientific example]. [Display scientific definition]. </a:t>
            </a:r>
            <a:r>
              <a:rPr lang="en-US" dirty="0"/>
              <a:t>In science when we use this word what we actually mean is this. You can see that words which mean the same include X,Y and Z. Words that mean the opposite include A, B an C. From this point in the lesson when we refer to this word we’ll be using it in the </a:t>
            </a:r>
            <a:r>
              <a:rPr lang="en-US" i="1" dirty="0"/>
              <a:t>scientific</a:t>
            </a:r>
            <a:r>
              <a:rPr lang="en-US" dirty="0"/>
              <a:t> sense.</a:t>
            </a:r>
          </a:p>
        </p:txBody>
      </p:sp>
    </p:spTree>
    <p:extLst>
      <p:ext uri="{BB962C8B-B14F-4D97-AF65-F5344CB8AC3E}">
        <p14:creationId xmlns:p14="http://schemas.microsoft.com/office/powerpoint/2010/main" val="1334975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In physics we talk a lot about physical quantities, which is a scientific way of saying ‘something that can be measured’. We have already learned about lots of these, including speed, distance, time, mass, weight and energy. Physical quantities can be categorised into two groups - scalars and 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Scalar quantities are quantities (remember that just means something that can be measured) that are fully described just with a magnitude, which is the scientific way of saying size. All this means is that when writing or describing a scalar quantity, the answer is complete just with its size. For example, distance is a scalar quantity because a measurement of distance is described just with its size, for example 100 metres.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Vector quantities are quantities that are described with a direction as well as a magnitude. As we learn more and more physics we will look at more vector quantities but the one you may be most familiar with already is force and resultant force, for example 10 N to the left. We always have to describe force with a direction (unless the forces are balanced are the resultant force is 0 N) because force is a vector quantity.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Note: Mass and weight have been purposely omitted from these examples so that pupils can decide for themselves in the talk task.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Note: pupils may be familiar with the movie ‘Despicable Me’ where the villain is called Vector (and says he is committing crimes with magnitude and direction), which can be a silly but easy way to remember it!</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is the definition of speed?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The distance covered per unit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is the SI unit for speed?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Metres per second (m/s)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is the definition for distance?</a:t>
            </a:r>
            <a:r>
              <a:rPr lang="en-GB" b="0" i="0" dirty="0"/>
              <a:t> (This can actually be quite challenging for pupils to define without using the word distance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The length of the path between two points (how far something has travelled).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is the equation that links speed, distance and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Speed = distance/time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So we know that speed = distance/time. Each of these are scalar quantities because they are fully described by magnitude and do not have a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Velocity is a word you may be familiar with and is often used incorrectly as meaning the same as speed. However this is not quite right - velocity is speed in a given direction, which makes it a vector quantity. A person walking at 1.5 m/s towards the left has a speed of 1.5 m/s but a velocity of 1.5 m/s towards the left. As it is speed with direction, velocity also has the SI units metres per second.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Velocity can be calculated using the equation velocity = displacement/time. But what is displacement? It is how far an object is from its original position in a given direction. That means that if a person walks 200 metres left, their displacement is 200 metres left, as this is relative to their original position. Displacement can also be given in relation to a point of reference, which does not have to be the same as the object’s starting point. For example, another person walked 200 metres right from the same starting point. They have a displacement of 200 m right from the starting point, but 400 m right from the first person. It can be useful to draw out scenarios to make sure that magnitudes and directions are correct.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855983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dirty="0">
                <a:solidFill>
                  <a:schemeClr val="dk1"/>
                </a:solidFill>
                <a:latin typeface="Calibri"/>
                <a:cs typeface="Calibri"/>
                <a:sym typeface="Calibri"/>
              </a:rPr>
              <a:t>Exposition type: Explanation</a:t>
            </a:r>
          </a:p>
          <a:p>
            <a:pPr marL="0" lvl="0" indent="0" algn="l" rtl="0">
              <a:lnSpc>
                <a:spcPct val="100000"/>
              </a:lnSpc>
              <a:spcBef>
                <a:spcPts val="0"/>
              </a:spcBef>
              <a:spcAft>
                <a:spcPts val="0"/>
              </a:spcAft>
              <a:buSzPts val="1400"/>
              <a:buNone/>
            </a:pPr>
            <a:endParaRPr lang="en-GB" b="1" dirty="0"/>
          </a:p>
          <a:p>
            <a:pPr marL="0" lvl="0" indent="0" algn="l" rtl="0">
              <a:lnSpc>
                <a:spcPct val="100000"/>
              </a:lnSpc>
              <a:spcBef>
                <a:spcPts val="0"/>
              </a:spcBef>
              <a:spcAft>
                <a:spcPts val="0"/>
              </a:spcAft>
              <a:buSzPts val="1400"/>
              <a:buNone/>
            </a:pPr>
            <a:r>
              <a:rPr lang="en-GB" b="1" dirty="0"/>
              <a:t>Suggested exposition: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The etymology of displacement comes from the French </a:t>
            </a:r>
            <a:r>
              <a:rPr lang="en-GB" b="0" dirty="0" err="1"/>
              <a:t>desplacer</a:t>
            </a:r>
            <a:r>
              <a:rPr lang="en-GB" b="0" dirty="0"/>
              <a:t> – to lose or remove from position.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Displacement has a few different uses in science, both in chemistry and physics, but you may also have heard it in a non-scientific context, such as the displacement of a group of refugees from their home country.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In chemistry displacement reactions are ones in which one element or ion takes the place of another, such as when a more reactive halogen displaces another halogen from an aqueous solution of its salt.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In physics (which this unit is part of) displacement is used to describe how far an object is from its original position.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Image source: pixabay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1592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Exposition type: explanation</a:t>
            </a:r>
          </a:p>
          <a:p>
            <a:endParaRPr lang="en-GB" dirty="0"/>
          </a:p>
          <a:p>
            <a:r>
              <a:rPr lang="en-GB" b="1" dirty="0"/>
              <a:t>Suggested exposition:</a:t>
            </a:r>
          </a:p>
          <a:p>
            <a:r>
              <a:rPr lang="en-GB" dirty="0"/>
              <a:t>We know that speed is the distance covered per unit time and we can calculate it using speed = distance/time. This hiker may change speed throughout their journey but we can calculate their average speed using the equation average speed = total distance/total time taken. The total distance covered by the hiker is 2000 m + 4000 m, which gives 6000 m. </a:t>
            </a:r>
          </a:p>
          <a:p>
            <a:endParaRPr lang="en-GB" dirty="0"/>
          </a:p>
          <a:p>
            <a:r>
              <a:rPr lang="en-GB" dirty="0"/>
              <a:t>Using the equation speed = distance/time, we can work out their average speed. 6000 m/2000 s = 3 m/s. This is quite a quick walking pace as normal walking pace is around 1.5 m/s. </a:t>
            </a:r>
          </a:p>
          <a:p>
            <a:endParaRPr lang="en-GB" dirty="0"/>
          </a:p>
          <a:p>
            <a:r>
              <a:rPr lang="en-GB" dirty="0"/>
              <a:t>Image </a:t>
            </a:r>
            <a:r>
              <a:rPr lang="en-GB" dirty="0" err="1"/>
              <a:t>source:pixabay</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0851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Exposition type: explanation</a:t>
            </a:r>
          </a:p>
          <a:p>
            <a:endParaRPr lang="en-GB" dirty="0"/>
          </a:p>
          <a:p>
            <a:r>
              <a:rPr lang="en-GB" b="1" dirty="0"/>
              <a:t>Suggested exposition:</a:t>
            </a:r>
          </a:p>
          <a:p>
            <a:r>
              <a:rPr lang="en-GB" dirty="0"/>
              <a:t>So we know that speed and distance are both scalar quantities because they are fully described by magnitude (size) only. </a:t>
            </a:r>
          </a:p>
          <a:p>
            <a:r>
              <a:rPr lang="en-GB" dirty="0"/>
              <a:t>Velocity is speed in a given direction and is calculated using velocity = displacement/time. This means that to calculate velocity, we first have to calculate displacement. </a:t>
            </a:r>
          </a:p>
          <a:p>
            <a:endParaRPr lang="en-GB" dirty="0"/>
          </a:p>
          <a:p>
            <a:r>
              <a:rPr lang="en-GB" dirty="0"/>
              <a:t>Displacement is how far an object is from its original position or a point of reference in a given direction. A point of reference just means any other point that we may want to compare the location to. In this case the hiker walked 2000 m North, followed by 4000 m South. The distance the hiker travelled was 6000 metres but this is not the same as displacement. The hiker has gone back on themselves and then walked further South and the displacement is how far they are from their starting position in a given direction. Comparing the start and finish points of this journey gives us the hiker’s displacement, which is 2000 metres South. Remember this is a vector quantity because it has size and direction. It can be really useful to sketch out the journey so that you can see the directions more easily. </a:t>
            </a:r>
          </a:p>
          <a:p>
            <a:endParaRPr lang="en-GB" dirty="0"/>
          </a:p>
          <a:p>
            <a:r>
              <a:rPr lang="en-GB" dirty="0"/>
              <a:t>Velocity is speed in a given direction, which means that we can use the equation velocity = displacement/time. In this case we know our displacement is 2000 m South and the time taken for the journey remained the same. This gives us velocity = 2000 m/2000 s, giving a velocity of 1 m/s South. Velocity is also a vector so needs to be described with size and direction.</a:t>
            </a:r>
          </a:p>
          <a:p>
            <a:endParaRPr lang="en-GB" dirty="0"/>
          </a:p>
          <a:p>
            <a:r>
              <a:rPr lang="en-GB" dirty="0"/>
              <a:t>Image source: pixabay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28847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9120796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0875843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15000304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09263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2948660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3492555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35802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405472390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387358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1164914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7396956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846705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60363981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93504248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536967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429924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44511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2048373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venture, Clouds, Hike, Hiker">
            <a:extLst>
              <a:ext uri="{FF2B5EF4-FFF2-40B4-BE49-F238E27FC236}">
                <a16:creationId xmlns:a16="http://schemas.microsoft.com/office/drawing/2014/main" id="{9205D99A-BB93-BF48-9DA4-961F675FD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6933" y="-1"/>
            <a:ext cx="11514667"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932C222-7325-3D40-AF5F-7927BB666920}"/>
              </a:ext>
            </a:extLst>
          </p:cNvPr>
          <p:cNvSpPr/>
          <p:nvPr/>
        </p:nvSpPr>
        <p:spPr>
          <a:xfrm>
            <a:off x="389467" y="108488"/>
            <a:ext cx="8432799" cy="6468158"/>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 name="Title 1">
            <a:extLst>
              <a:ext uri="{FF2B5EF4-FFF2-40B4-BE49-F238E27FC236}">
                <a16:creationId xmlns:a16="http://schemas.microsoft.com/office/drawing/2014/main" id="{5CD3096E-0051-E747-9829-F21363DA728B}"/>
              </a:ext>
            </a:extLst>
          </p:cNvPr>
          <p:cNvSpPr>
            <a:spLocks noGrp="1"/>
          </p:cNvSpPr>
          <p:nvPr>
            <p:ph type="title" idx="4294967295"/>
          </p:nvPr>
        </p:nvSpPr>
        <p:spPr>
          <a:xfrm>
            <a:off x="371959" y="108489"/>
            <a:ext cx="10620375" cy="720725"/>
          </a:xfrm>
        </p:spPr>
        <p:txBody>
          <a:bodyPr>
            <a:normAutofit/>
          </a:bodyPr>
          <a:lstStyle/>
          <a:p>
            <a:pPr lvl="0">
              <a:spcBef>
                <a:spcPts val="0"/>
              </a:spcBef>
            </a:pPr>
            <a:r>
              <a:rPr lang="en-GB" sz="2600" b="1" dirty="0">
                <a:solidFill>
                  <a:schemeClr val="dk1"/>
                </a:solidFill>
                <a:latin typeface="Century Gothic" panose="020B0502020202020204" pitchFamily="34" charset="0"/>
                <a:sym typeface="Century Gothic"/>
              </a:rPr>
              <a:t>I: Calculating Speed and Velocity</a:t>
            </a:r>
            <a:endParaRPr lang="en-GB" sz="2600" b="1" dirty="0">
              <a:latin typeface="Century Gothic" panose="020B0502020202020204" pitchFamily="34" charset="0"/>
            </a:endParaRPr>
          </a:p>
        </p:txBody>
      </p:sp>
      <p:sp>
        <p:nvSpPr>
          <p:cNvPr id="5" name="Google Shape;145;p3">
            <a:extLst>
              <a:ext uri="{FF2B5EF4-FFF2-40B4-BE49-F238E27FC236}">
                <a16:creationId xmlns:a16="http://schemas.microsoft.com/office/drawing/2014/main" id="{71AA3AE7-4B03-674D-9118-710FF31731C5}"/>
              </a:ext>
            </a:extLst>
          </p:cNvPr>
          <p:cNvSpPr txBox="1"/>
          <p:nvPr/>
        </p:nvSpPr>
        <p:spPr>
          <a:xfrm>
            <a:off x="540000" y="1080000"/>
            <a:ext cx="8028268" cy="1107996"/>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A hiker walks 2000 metres North before realising they have followed the wrong path. They then walk 4000 metres South. The whole journey took 2000 seconds.</a:t>
            </a:r>
          </a:p>
        </p:txBody>
      </p:sp>
      <p:sp>
        <p:nvSpPr>
          <p:cNvPr id="6" name="TextBox 5">
            <a:extLst>
              <a:ext uri="{FF2B5EF4-FFF2-40B4-BE49-F238E27FC236}">
                <a16:creationId xmlns:a16="http://schemas.microsoft.com/office/drawing/2014/main" id="{2DD8F72F-D9E1-5D4B-B5A6-4929800E3E4B}"/>
              </a:ext>
            </a:extLst>
          </p:cNvPr>
          <p:cNvSpPr txBox="1"/>
          <p:nvPr/>
        </p:nvSpPr>
        <p:spPr>
          <a:xfrm>
            <a:off x="506134" y="2946402"/>
            <a:ext cx="7181600"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2000 m + 4000 m = 6000 m</a:t>
            </a:r>
          </a:p>
        </p:txBody>
      </p:sp>
      <p:sp>
        <p:nvSpPr>
          <p:cNvPr id="8" name="Rectangle 7">
            <a:extLst>
              <a:ext uri="{FF2B5EF4-FFF2-40B4-BE49-F238E27FC236}">
                <a16:creationId xmlns:a16="http://schemas.microsoft.com/office/drawing/2014/main" id="{9D8B722D-99F5-634C-985D-2B93F35F38AE}"/>
              </a:ext>
            </a:extLst>
          </p:cNvPr>
          <p:cNvSpPr/>
          <p:nvPr/>
        </p:nvSpPr>
        <p:spPr>
          <a:xfrm>
            <a:off x="506134" y="2484736"/>
            <a:ext cx="6563015" cy="461665"/>
          </a:xfrm>
          <a:prstGeom prst="rect">
            <a:avLst/>
          </a:prstGeom>
        </p:spPr>
        <p:txBody>
          <a:bodyPr wrap="none">
            <a:spAutoFit/>
          </a:bodyPr>
          <a:lstStyle/>
          <a:p>
            <a:r>
              <a:rPr lang="en-GB" sz="2400" b="1" dirty="0">
                <a:latin typeface="Century Gothic" panose="020B0502020202020204" pitchFamily="34" charset="0"/>
              </a:rPr>
              <a:t>What is the distance covered by the hiker?</a:t>
            </a:r>
          </a:p>
        </p:txBody>
      </p:sp>
      <p:sp>
        <p:nvSpPr>
          <p:cNvPr id="10" name="Rectangle 9">
            <a:extLst>
              <a:ext uri="{FF2B5EF4-FFF2-40B4-BE49-F238E27FC236}">
                <a16:creationId xmlns:a16="http://schemas.microsoft.com/office/drawing/2014/main" id="{A27A24D8-4313-AB41-977C-98FC46A4669D}"/>
              </a:ext>
            </a:extLst>
          </p:cNvPr>
          <p:cNvSpPr/>
          <p:nvPr/>
        </p:nvSpPr>
        <p:spPr>
          <a:xfrm>
            <a:off x="540000" y="3368711"/>
            <a:ext cx="6149440" cy="461665"/>
          </a:xfrm>
          <a:prstGeom prst="rect">
            <a:avLst/>
          </a:prstGeom>
        </p:spPr>
        <p:txBody>
          <a:bodyPr wrap="none">
            <a:spAutoFit/>
          </a:bodyPr>
          <a:lstStyle/>
          <a:p>
            <a:r>
              <a:rPr lang="en-GB" sz="2400" b="1" dirty="0">
                <a:latin typeface="Century Gothic" panose="020B0502020202020204" pitchFamily="34" charset="0"/>
              </a:rPr>
              <a:t>What is the average speed of the hiker?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8C9699-86DD-0D41-BAFE-B7AF2AE04338}"/>
                  </a:ext>
                </a:extLst>
              </p:cNvPr>
              <p:cNvSpPr txBox="1"/>
              <p:nvPr/>
            </p:nvSpPr>
            <p:spPr>
              <a:xfrm>
                <a:off x="540000" y="3742388"/>
                <a:ext cx="7181600" cy="2654445"/>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GB" sz="2400" b="0" i="1" smtClean="0">
                          <a:solidFill>
                            <a:schemeClr val="accent1"/>
                          </a:solidFill>
                          <a:latin typeface="Cambria Math" panose="02040503050406030204" pitchFamily="18" charset="0"/>
                        </a:rPr>
                        <m:t>𝑆𝑝𝑒𝑒𝑑</m:t>
                      </m:r>
                      <m:r>
                        <a:rPr lang="en-GB" sz="2400" b="0" i="1" smtClean="0">
                          <a:solidFill>
                            <a:schemeClr val="accent1"/>
                          </a:solidFill>
                          <a:latin typeface="Cambria Math" panose="02040503050406030204" pitchFamily="18" charset="0"/>
                        </a:rPr>
                        <m:t>=</m:t>
                      </m:r>
                      <m:f>
                        <m:fPr>
                          <m:ctrlPr>
                            <a:rPr lang="en-GB" sz="2400" i="1" smtClean="0">
                              <a:solidFill>
                                <a:schemeClr val="accent1"/>
                              </a:solidFill>
                              <a:latin typeface="Cambria Math" panose="02040503050406030204" pitchFamily="18" charset="0"/>
                            </a:rPr>
                          </m:ctrlPr>
                        </m:fPr>
                        <m:num>
                          <m:r>
                            <a:rPr lang="en-GB" sz="2400" b="0" i="1" smtClean="0">
                              <a:solidFill>
                                <a:schemeClr val="accent1"/>
                              </a:solidFill>
                              <a:latin typeface="Cambria Math" panose="02040503050406030204" pitchFamily="18" charset="0"/>
                            </a:rPr>
                            <m:t>𝐷𝑖𝑠𝑡𝑎𝑛𝑐𝑒</m:t>
                          </m:r>
                        </m:num>
                        <m:den>
                          <m:r>
                            <a:rPr lang="en-GB" sz="2400" b="0" i="1" smtClean="0">
                              <a:solidFill>
                                <a:schemeClr val="accent1"/>
                              </a:solidFill>
                              <a:latin typeface="Cambria Math" panose="02040503050406030204" pitchFamily="18" charset="0"/>
                            </a:rPr>
                            <m:t>𝑇𝑖𝑚𝑒</m:t>
                          </m:r>
                        </m:den>
                      </m:f>
                    </m:oMath>
                  </m:oMathPara>
                </a14:m>
                <a:endParaRPr lang="en-GB" sz="2400" dirty="0">
                  <a:solidFill>
                    <a:schemeClr val="accent1"/>
                  </a:solidFill>
                  <a:latin typeface="Century Gothic" panose="020B0502020202020204" pitchFamily="34" charset="0"/>
                </a:endParaRPr>
              </a:p>
              <a:p>
                <a:pPr>
                  <a:lnSpc>
                    <a:spcPct val="150000"/>
                  </a:lnSpc>
                </a:pPr>
                <a14:m>
                  <m:oMathPara xmlns:m="http://schemas.openxmlformats.org/officeDocument/2006/math">
                    <m:oMathParaPr>
                      <m:jc m:val="left"/>
                    </m:oMathParaPr>
                    <m:oMath xmlns:m="http://schemas.openxmlformats.org/officeDocument/2006/math">
                      <m:r>
                        <a:rPr lang="en-GB" sz="2400" i="1">
                          <a:solidFill>
                            <a:schemeClr val="accent1"/>
                          </a:solidFill>
                          <a:latin typeface="Cambria Math" panose="02040503050406030204" pitchFamily="18" charset="0"/>
                        </a:rPr>
                        <m:t>𝑆𝑝𝑒𝑒𝑑</m:t>
                      </m:r>
                      <m:r>
                        <a:rPr lang="en-GB" sz="2400" i="1">
                          <a:solidFill>
                            <a:schemeClr val="accent1"/>
                          </a:solidFill>
                          <a:latin typeface="Cambria Math" panose="02040503050406030204" pitchFamily="18" charset="0"/>
                        </a:rPr>
                        <m:t>=</m:t>
                      </m:r>
                      <m:f>
                        <m:fPr>
                          <m:ctrlPr>
                            <a:rPr lang="en-GB" sz="2400" i="1">
                              <a:solidFill>
                                <a:schemeClr val="accent1"/>
                              </a:solidFill>
                              <a:latin typeface="Cambria Math" panose="02040503050406030204" pitchFamily="18" charset="0"/>
                            </a:rPr>
                          </m:ctrlPr>
                        </m:fPr>
                        <m:num>
                          <m:r>
                            <a:rPr lang="en-GB" sz="2400" b="0" i="1" smtClean="0">
                              <a:solidFill>
                                <a:schemeClr val="accent1"/>
                              </a:solidFill>
                              <a:latin typeface="Cambria Math" panose="02040503050406030204" pitchFamily="18" charset="0"/>
                            </a:rPr>
                            <m:t>6000 </m:t>
                          </m:r>
                          <m:r>
                            <a:rPr lang="en-GB" sz="2400" b="0" i="1" smtClean="0">
                              <a:solidFill>
                                <a:schemeClr val="accent1"/>
                              </a:solidFill>
                              <a:latin typeface="Cambria Math" panose="02040503050406030204" pitchFamily="18" charset="0"/>
                            </a:rPr>
                            <m:t>𝑚</m:t>
                          </m:r>
                        </m:num>
                        <m:den>
                          <m:r>
                            <a:rPr lang="en-GB" sz="2400" b="0" i="1" smtClean="0">
                              <a:solidFill>
                                <a:schemeClr val="accent1"/>
                              </a:solidFill>
                              <a:latin typeface="Cambria Math" panose="02040503050406030204" pitchFamily="18" charset="0"/>
                            </a:rPr>
                            <m:t>2000 </m:t>
                          </m:r>
                          <m:r>
                            <a:rPr lang="en-GB" sz="2400" b="0" i="1" smtClean="0">
                              <a:solidFill>
                                <a:schemeClr val="accent1"/>
                              </a:solidFill>
                              <a:latin typeface="Cambria Math" panose="02040503050406030204" pitchFamily="18" charset="0"/>
                            </a:rPr>
                            <m:t>𝑠</m:t>
                          </m:r>
                        </m:den>
                      </m:f>
                    </m:oMath>
                  </m:oMathPara>
                </a14:m>
                <a:endParaRPr lang="en-GB" sz="2400" dirty="0">
                  <a:solidFill>
                    <a:schemeClr val="accent1"/>
                  </a:solidFill>
                  <a:latin typeface="Century Gothic" panose="020B0502020202020204" pitchFamily="34" charset="0"/>
                </a:endParaRPr>
              </a:p>
              <a:p>
                <a:pPr>
                  <a:lnSpc>
                    <a:spcPct val="150000"/>
                  </a:lnSpc>
                </a:pPr>
                <a14:m>
                  <m:oMath xmlns:m="http://schemas.openxmlformats.org/officeDocument/2006/math">
                    <m:r>
                      <a:rPr lang="en-GB" sz="2400" i="1">
                        <a:solidFill>
                          <a:schemeClr val="accent1"/>
                        </a:solidFill>
                        <a:latin typeface="Cambria Math" panose="02040503050406030204" pitchFamily="18" charset="0"/>
                      </a:rPr>
                      <m:t>𝑆𝑝𝑒𝑒𝑑</m:t>
                    </m:r>
                  </m:oMath>
                </a14:m>
                <a:r>
                  <a:rPr lang="en-GB" sz="2400" dirty="0">
                    <a:solidFill>
                      <a:schemeClr val="accent1"/>
                    </a:solidFill>
                    <a:latin typeface="Century Gothic" panose="020B0502020202020204" pitchFamily="34" charset="0"/>
                  </a:rPr>
                  <a:t> = 3 m/s</a:t>
                </a:r>
              </a:p>
            </p:txBody>
          </p:sp>
        </mc:Choice>
        <mc:Fallback xmlns="">
          <p:sp>
            <p:nvSpPr>
              <p:cNvPr id="11" name="TextBox 10">
                <a:extLst>
                  <a:ext uri="{FF2B5EF4-FFF2-40B4-BE49-F238E27FC236}">
                    <a16:creationId xmlns:a16="http://schemas.microsoft.com/office/drawing/2014/main" id="{2C8C9699-86DD-0D41-BAFE-B7AF2AE04338}"/>
                  </a:ext>
                </a:extLst>
              </p:cNvPr>
              <p:cNvSpPr txBox="1">
                <a:spLocks noRot="1" noChangeAspect="1" noMove="1" noResize="1" noEditPoints="1" noAdjustHandles="1" noChangeArrowheads="1" noChangeShapeType="1" noTextEdit="1"/>
              </p:cNvSpPr>
              <p:nvPr/>
            </p:nvSpPr>
            <p:spPr>
              <a:xfrm>
                <a:off x="540000" y="3742388"/>
                <a:ext cx="7181600" cy="2654445"/>
              </a:xfrm>
              <a:prstGeom prst="rect">
                <a:avLst/>
              </a:prstGeom>
              <a:blipFill>
                <a:blip r:embed="rId4"/>
                <a:stretch>
                  <a:fillRect l="-705" b="-4286"/>
                </a:stretch>
              </a:blipFill>
            </p:spPr>
            <p:txBody>
              <a:bodyPr/>
              <a:lstStyle/>
              <a:p>
                <a:r>
                  <a:rPr lang="en-GB">
                    <a:noFill/>
                  </a:rPr>
                  <a:t> </a:t>
                </a:r>
              </a:p>
            </p:txBody>
          </p:sp>
        </mc:Fallback>
      </mc:AlternateContent>
    </p:spTree>
    <p:extLst>
      <p:ext uri="{BB962C8B-B14F-4D97-AF65-F5344CB8AC3E}">
        <p14:creationId xmlns:p14="http://schemas.microsoft.com/office/powerpoint/2010/main" val="2896338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dventure, Clouds, Hike, Hiker">
            <a:extLst>
              <a:ext uri="{FF2B5EF4-FFF2-40B4-BE49-F238E27FC236}">
                <a16:creationId xmlns:a16="http://schemas.microsoft.com/office/drawing/2014/main" id="{9205D99A-BB93-BF48-9DA4-961F675FD3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62" y="-1"/>
            <a:ext cx="11514667" cy="68580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932C222-7325-3D40-AF5F-7927BB666920}"/>
              </a:ext>
            </a:extLst>
          </p:cNvPr>
          <p:cNvSpPr/>
          <p:nvPr/>
        </p:nvSpPr>
        <p:spPr>
          <a:xfrm>
            <a:off x="389467" y="286654"/>
            <a:ext cx="8718049"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5" name="Google Shape;145;p3">
            <a:extLst>
              <a:ext uri="{FF2B5EF4-FFF2-40B4-BE49-F238E27FC236}">
                <a16:creationId xmlns:a16="http://schemas.microsoft.com/office/drawing/2014/main" id="{71AA3AE7-4B03-674D-9118-710FF31731C5}"/>
              </a:ext>
            </a:extLst>
          </p:cNvPr>
          <p:cNvSpPr txBox="1"/>
          <p:nvPr/>
        </p:nvSpPr>
        <p:spPr>
          <a:xfrm>
            <a:off x="540000" y="1080000"/>
            <a:ext cx="8028268" cy="1107996"/>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A hiker walks 2000 metres North before realising they have followed the wrong path. They then walk 4000 metres South. The whole journey took 2000 seconds.</a:t>
            </a:r>
          </a:p>
        </p:txBody>
      </p:sp>
      <p:sp>
        <p:nvSpPr>
          <p:cNvPr id="6" name="TextBox 5">
            <a:extLst>
              <a:ext uri="{FF2B5EF4-FFF2-40B4-BE49-F238E27FC236}">
                <a16:creationId xmlns:a16="http://schemas.microsoft.com/office/drawing/2014/main" id="{2DD8F72F-D9E1-5D4B-B5A6-4929800E3E4B}"/>
              </a:ext>
            </a:extLst>
          </p:cNvPr>
          <p:cNvSpPr txBox="1"/>
          <p:nvPr/>
        </p:nvSpPr>
        <p:spPr>
          <a:xfrm>
            <a:off x="506134" y="2946402"/>
            <a:ext cx="7181600"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2000 m South</a:t>
            </a:r>
          </a:p>
        </p:txBody>
      </p:sp>
      <p:sp>
        <p:nvSpPr>
          <p:cNvPr id="8" name="Rectangle 7">
            <a:extLst>
              <a:ext uri="{FF2B5EF4-FFF2-40B4-BE49-F238E27FC236}">
                <a16:creationId xmlns:a16="http://schemas.microsoft.com/office/drawing/2014/main" id="{9D8B722D-99F5-634C-985D-2B93F35F38AE}"/>
              </a:ext>
            </a:extLst>
          </p:cNvPr>
          <p:cNvSpPr/>
          <p:nvPr/>
        </p:nvSpPr>
        <p:spPr>
          <a:xfrm>
            <a:off x="506134" y="2484736"/>
            <a:ext cx="5884944" cy="461665"/>
          </a:xfrm>
          <a:prstGeom prst="rect">
            <a:avLst/>
          </a:prstGeom>
        </p:spPr>
        <p:txBody>
          <a:bodyPr wrap="none">
            <a:spAutoFit/>
          </a:bodyPr>
          <a:lstStyle/>
          <a:p>
            <a:r>
              <a:rPr lang="en-GB" sz="2400" b="1" dirty="0">
                <a:latin typeface="Century Gothic" panose="020B0502020202020204" pitchFamily="34" charset="0"/>
              </a:rPr>
              <a:t>What is the displacement of the hiker?</a:t>
            </a:r>
          </a:p>
        </p:txBody>
      </p:sp>
      <p:sp>
        <p:nvSpPr>
          <p:cNvPr id="10" name="Rectangle 9">
            <a:extLst>
              <a:ext uri="{FF2B5EF4-FFF2-40B4-BE49-F238E27FC236}">
                <a16:creationId xmlns:a16="http://schemas.microsoft.com/office/drawing/2014/main" id="{A27A24D8-4313-AB41-977C-98FC46A4669D}"/>
              </a:ext>
            </a:extLst>
          </p:cNvPr>
          <p:cNvSpPr/>
          <p:nvPr/>
        </p:nvSpPr>
        <p:spPr>
          <a:xfrm>
            <a:off x="540000" y="3548329"/>
            <a:ext cx="4993675" cy="461665"/>
          </a:xfrm>
          <a:prstGeom prst="rect">
            <a:avLst/>
          </a:prstGeom>
        </p:spPr>
        <p:txBody>
          <a:bodyPr wrap="none">
            <a:spAutoFit/>
          </a:bodyPr>
          <a:lstStyle/>
          <a:p>
            <a:r>
              <a:rPr lang="en-GB" sz="2400" b="1" dirty="0">
                <a:latin typeface="Century Gothic" panose="020B0502020202020204" pitchFamily="34" charset="0"/>
              </a:rPr>
              <a:t>What is the velocity of the hiker?</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C8C9699-86DD-0D41-BAFE-B7AF2AE04338}"/>
                  </a:ext>
                </a:extLst>
              </p:cNvPr>
              <p:cNvSpPr txBox="1"/>
              <p:nvPr/>
            </p:nvSpPr>
            <p:spPr>
              <a:xfrm>
                <a:off x="540000" y="3742388"/>
                <a:ext cx="7181600" cy="2654445"/>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GB" sz="2400" b="0" i="1" smtClean="0">
                          <a:solidFill>
                            <a:schemeClr val="accent1"/>
                          </a:solidFill>
                          <a:latin typeface="Cambria Math" panose="02040503050406030204" pitchFamily="18" charset="0"/>
                        </a:rPr>
                        <m:t>𝑉𝑒𝑙𝑜𝑐𝑖𝑡𝑦</m:t>
                      </m:r>
                      <m:r>
                        <a:rPr lang="en-GB" sz="2400" b="0" i="1" smtClean="0">
                          <a:solidFill>
                            <a:schemeClr val="accent1"/>
                          </a:solidFill>
                          <a:latin typeface="Cambria Math" panose="02040503050406030204" pitchFamily="18" charset="0"/>
                        </a:rPr>
                        <m:t>=</m:t>
                      </m:r>
                      <m:f>
                        <m:fPr>
                          <m:ctrlPr>
                            <a:rPr lang="en-GB" sz="2400" i="1" smtClean="0">
                              <a:solidFill>
                                <a:schemeClr val="accent1"/>
                              </a:solidFill>
                              <a:latin typeface="Cambria Math" panose="02040503050406030204" pitchFamily="18" charset="0"/>
                            </a:rPr>
                          </m:ctrlPr>
                        </m:fPr>
                        <m:num>
                          <m:r>
                            <a:rPr lang="en-GB" sz="2400" b="0" i="1" smtClean="0">
                              <a:solidFill>
                                <a:schemeClr val="accent1"/>
                              </a:solidFill>
                              <a:latin typeface="Cambria Math" panose="02040503050406030204" pitchFamily="18" charset="0"/>
                            </a:rPr>
                            <m:t>𝐷𝑖𝑠𝑝𝑙𝑎𝑐𝑒𝑚𝑒𝑛𝑡</m:t>
                          </m:r>
                        </m:num>
                        <m:den>
                          <m:r>
                            <a:rPr lang="en-GB" sz="2400" b="0" i="1" smtClean="0">
                              <a:solidFill>
                                <a:schemeClr val="accent1"/>
                              </a:solidFill>
                              <a:latin typeface="Cambria Math" panose="02040503050406030204" pitchFamily="18" charset="0"/>
                            </a:rPr>
                            <m:t>𝑇𝑖𝑚𝑒</m:t>
                          </m:r>
                        </m:den>
                      </m:f>
                    </m:oMath>
                  </m:oMathPara>
                </a14:m>
                <a:endParaRPr lang="en-GB" sz="2400" dirty="0">
                  <a:solidFill>
                    <a:schemeClr val="accent1"/>
                  </a:solidFill>
                  <a:latin typeface="Century Gothic" panose="020B0502020202020204" pitchFamily="34" charset="0"/>
                </a:endParaRPr>
              </a:p>
              <a:p>
                <a:pPr>
                  <a:lnSpc>
                    <a:spcPct val="150000"/>
                  </a:lnSpc>
                </a:pPr>
                <a14:m>
                  <m:oMathPara xmlns:m="http://schemas.openxmlformats.org/officeDocument/2006/math">
                    <m:oMathParaPr>
                      <m:jc m:val="left"/>
                    </m:oMathParaPr>
                    <m:oMath xmlns:m="http://schemas.openxmlformats.org/officeDocument/2006/math">
                      <m:r>
                        <a:rPr lang="en-GB" sz="2400" b="0" i="1" smtClean="0">
                          <a:solidFill>
                            <a:schemeClr val="accent1"/>
                          </a:solidFill>
                          <a:latin typeface="Cambria Math" panose="02040503050406030204" pitchFamily="18" charset="0"/>
                        </a:rPr>
                        <m:t>𝑉𝑒𝑙𝑜𝑐𝑖𝑡𝑦</m:t>
                      </m:r>
                      <m:r>
                        <a:rPr lang="en-GB" sz="2400" i="1">
                          <a:solidFill>
                            <a:schemeClr val="accent1"/>
                          </a:solidFill>
                          <a:latin typeface="Cambria Math" panose="02040503050406030204" pitchFamily="18" charset="0"/>
                        </a:rPr>
                        <m:t>=</m:t>
                      </m:r>
                      <m:f>
                        <m:fPr>
                          <m:ctrlPr>
                            <a:rPr lang="en-GB" sz="2400" i="1">
                              <a:solidFill>
                                <a:schemeClr val="accent1"/>
                              </a:solidFill>
                              <a:latin typeface="Cambria Math" panose="02040503050406030204" pitchFamily="18" charset="0"/>
                            </a:rPr>
                          </m:ctrlPr>
                        </m:fPr>
                        <m:num>
                          <m:r>
                            <a:rPr lang="en-GB" sz="2400" b="0" i="1" smtClean="0">
                              <a:solidFill>
                                <a:schemeClr val="accent1"/>
                              </a:solidFill>
                              <a:latin typeface="Cambria Math" panose="02040503050406030204" pitchFamily="18" charset="0"/>
                            </a:rPr>
                            <m:t>2000 </m:t>
                          </m:r>
                          <m:r>
                            <a:rPr lang="en-GB" sz="2400" b="0" i="1" smtClean="0">
                              <a:solidFill>
                                <a:schemeClr val="accent1"/>
                              </a:solidFill>
                              <a:latin typeface="Cambria Math" panose="02040503050406030204" pitchFamily="18" charset="0"/>
                            </a:rPr>
                            <m:t>𝑚</m:t>
                          </m:r>
                          <m:r>
                            <a:rPr lang="en-GB" sz="2400" b="0" i="1" smtClean="0">
                              <a:solidFill>
                                <a:schemeClr val="accent1"/>
                              </a:solidFill>
                              <a:latin typeface="Cambria Math" panose="02040503050406030204" pitchFamily="18" charset="0"/>
                            </a:rPr>
                            <m:t> </m:t>
                          </m:r>
                          <m:r>
                            <a:rPr lang="en-GB" sz="2400" b="0" i="1" smtClean="0">
                              <a:solidFill>
                                <a:schemeClr val="accent1"/>
                              </a:solidFill>
                              <a:latin typeface="Cambria Math" panose="02040503050406030204" pitchFamily="18" charset="0"/>
                            </a:rPr>
                            <m:t>𝑆𝑜𝑢𝑡h</m:t>
                          </m:r>
                        </m:num>
                        <m:den>
                          <m:r>
                            <a:rPr lang="en-GB" sz="2400" b="0" i="1" smtClean="0">
                              <a:solidFill>
                                <a:schemeClr val="accent1"/>
                              </a:solidFill>
                              <a:latin typeface="Cambria Math" panose="02040503050406030204" pitchFamily="18" charset="0"/>
                            </a:rPr>
                            <m:t>2000 </m:t>
                          </m:r>
                          <m:r>
                            <a:rPr lang="en-GB" sz="2400" b="0" i="1" smtClean="0">
                              <a:solidFill>
                                <a:schemeClr val="accent1"/>
                              </a:solidFill>
                              <a:latin typeface="Cambria Math" panose="02040503050406030204" pitchFamily="18" charset="0"/>
                            </a:rPr>
                            <m:t>𝑠</m:t>
                          </m:r>
                        </m:den>
                      </m:f>
                    </m:oMath>
                  </m:oMathPara>
                </a14:m>
                <a:endParaRPr lang="en-GB" sz="2400" dirty="0">
                  <a:solidFill>
                    <a:schemeClr val="accent1"/>
                  </a:solidFill>
                  <a:latin typeface="Century Gothic" panose="020B0502020202020204" pitchFamily="34" charset="0"/>
                </a:endParaRPr>
              </a:p>
              <a:p>
                <a:pPr>
                  <a:lnSpc>
                    <a:spcPct val="150000"/>
                  </a:lnSpc>
                </a:pPr>
                <a14:m>
                  <m:oMath xmlns:m="http://schemas.openxmlformats.org/officeDocument/2006/math">
                    <m:r>
                      <a:rPr lang="en-GB" sz="2400" b="0" i="1" smtClean="0">
                        <a:solidFill>
                          <a:schemeClr val="accent1"/>
                        </a:solidFill>
                        <a:latin typeface="Cambria Math" panose="02040503050406030204" pitchFamily="18" charset="0"/>
                      </a:rPr>
                      <m:t>𝑉𝑒𝑙𝑜𝑐𝑖𝑡𝑦</m:t>
                    </m:r>
                  </m:oMath>
                </a14:m>
                <a:r>
                  <a:rPr lang="en-GB" sz="2400" dirty="0">
                    <a:solidFill>
                      <a:schemeClr val="accent1"/>
                    </a:solidFill>
                    <a:latin typeface="Century Gothic" panose="020B0502020202020204" pitchFamily="34" charset="0"/>
                  </a:rPr>
                  <a:t> = 1 m/s South</a:t>
                </a:r>
              </a:p>
            </p:txBody>
          </p:sp>
        </mc:Choice>
        <mc:Fallback xmlns="">
          <p:sp>
            <p:nvSpPr>
              <p:cNvPr id="11" name="TextBox 10">
                <a:extLst>
                  <a:ext uri="{FF2B5EF4-FFF2-40B4-BE49-F238E27FC236}">
                    <a16:creationId xmlns:a16="http://schemas.microsoft.com/office/drawing/2014/main" id="{2C8C9699-86DD-0D41-BAFE-B7AF2AE04338}"/>
                  </a:ext>
                </a:extLst>
              </p:cNvPr>
              <p:cNvSpPr txBox="1">
                <a:spLocks noRot="1" noChangeAspect="1" noMove="1" noResize="1" noEditPoints="1" noAdjustHandles="1" noChangeArrowheads="1" noChangeShapeType="1" noTextEdit="1"/>
              </p:cNvSpPr>
              <p:nvPr/>
            </p:nvSpPr>
            <p:spPr>
              <a:xfrm>
                <a:off x="540000" y="3742388"/>
                <a:ext cx="7181600" cy="2654445"/>
              </a:xfrm>
              <a:prstGeom prst="rect">
                <a:avLst/>
              </a:prstGeom>
              <a:blipFill>
                <a:blip r:embed="rId4"/>
                <a:stretch>
                  <a:fillRect l="-705" b="-5238"/>
                </a:stretch>
              </a:blipFill>
            </p:spPr>
            <p:txBody>
              <a:bodyPr/>
              <a:lstStyle/>
              <a:p>
                <a:r>
                  <a:rPr lang="en-GB">
                    <a:noFill/>
                  </a:rPr>
                  <a:t> </a:t>
                </a:r>
              </a:p>
            </p:txBody>
          </p:sp>
        </mc:Fallback>
      </mc:AlternateContent>
      <p:sp>
        <p:nvSpPr>
          <p:cNvPr id="2" name="Oval 1">
            <a:extLst>
              <a:ext uri="{FF2B5EF4-FFF2-40B4-BE49-F238E27FC236}">
                <a16:creationId xmlns:a16="http://schemas.microsoft.com/office/drawing/2014/main" id="{1FFE9BEB-64E8-2842-A628-ED13419E821A}"/>
              </a:ext>
            </a:extLst>
          </p:cNvPr>
          <p:cNvSpPr/>
          <p:nvPr/>
        </p:nvSpPr>
        <p:spPr>
          <a:xfrm>
            <a:off x="7837714" y="4327071"/>
            <a:ext cx="130629" cy="14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cxnSp>
        <p:nvCxnSpPr>
          <p:cNvPr id="9" name="Straight Arrow Connector 8">
            <a:extLst>
              <a:ext uri="{FF2B5EF4-FFF2-40B4-BE49-F238E27FC236}">
                <a16:creationId xmlns:a16="http://schemas.microsoft.com/office/drawing/2014/main" id="{01CC21F0-E6EB-F94E-9B47-33D9E4E6648E}"/>
              </a:ext>
            </a:extLst>
          </p:cNvPr>
          <p:cNvCxnSpPr>
            <a:cxnSpLocks/>
          </p:cNvCxnSpPr>
          <p:nvPr/>
        </p:nvCxnSpPr>
        <p:spPr>
          <a:xfrm flipH="1" flipV="1">
            <a:off x="7903030" y="2946401"/>
            <a:ext cx="2801" cy="1506106"/>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515A8AE-0B46-9349-A3EA-9DC6BF545208}"/>
              </a:ext>
            </a:extLst>
          </p:cNvPr>
          <p:cNvCxnSpPr/>
          <p:nvPr/>
        </p:nvCxnSpPr>
        <p:spPr>
          <a:xfrm>
            <a:off x="7968343" y="2946401"/>
            <a:ext cx="0" cy="325845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09C4A1-FC9B-A844-9823-53983C2E2953}"/>
              </a:ext>
            </a:extLst>
          </p:cNvPr>
          <p:cNvSpPr txBox="1"/>
          <p:nvPr/>
        </p:nvSpPr>
        <p:spPr>
          <a:xfrm>
            <a:off x="7107921" y="4207523"/>
            <a:ext cx="680805" cy="369332"/>
          </a:xfrm>
          <a:prstGeom prst="rect">
            <a:avLst/>
          </a:prstGeom>
          <a:noFill/>
        </p:spPr>
        <p:txBody>
          <a:bodyPr wrap="square" rtlCol="0">
            <a:spAutoFit/>
          </a:bodyPr>
          <a:lstStyle/>
          <a:p>
            <a:r>
              <a:rPr lang="en-GB" dirty="0">
                <a:latin typeface="Century Gothic" panose="020B0502020202020204" pitchFamily="34" charset="0"/>
              </a:rPr>
              <a:t>Start</a:t>
            </a:r>
          </a:p>
        </p:txBody>
      </p:sp>
      <p:sp>
        <p:nvSpPr>
          <p:cNvPr id="16" name="TextBox 15">
            <a:extLst>
              <a:ext uri="{FF2B5EF4-FFF2-40B4-BE49-F238E27FC236}">
                <a16:creationId xmlns:a16="http://schemas.microsoft.com/office/drawing/2014/main" id="{9DD89335-846B-3643-B58F-1080F72B233C}"/>
              </a:ext>
            </a:extLst>
          </p:cNvPr>
          <p:cNvSpPr txBox="1"/>
          <p:nvPr/>
        </p:nvSpPr>
        <p:spPr>
          <a:xfrm>
            <a:off x="7992837" y="6020191"/>
            <a:ext cx="837593" cy="369332"/>
          </a:xfrm>
          <a:prstGeom prst="rect">
            <a:avLst/>
          </a:prstGeom>
          <a:noFill/>
        </p:spPr>
        <p:txBody>
          <a:bodyPr wrap="square" rtlCol="0">
            <a:spAutoFit/>
          </a:bodyPr>
          <a:lstStyle/>
          <a:p>
            <a:r>
              <a:rPr lang="en-GB" dirty="0">
                <a:latin typeface="Century Gothic" panose="020B0502020202020204" pitchFamily="34" charset="0"/>
              </a:rPr>
              <a:t>Finish</a:t>
            </a:r>
          </a:p>
        </p:txBody>
      </p:sp>
      <p:sp>
        <p:nvSpPr>
          <p:cNvPr id="17" name="Oval 16">
            <a:extLst>
              <a:ext uri="{FF2B5EF4-FFF2-40B4-BE49-F238E27FC236}">
                <a16:creationId xmlns:a16="http://schemas.microsoft.com/office/drawing/2014/main" id="{3C4002BF-FE44-2642-BA42-B3284B9BB36F}"/>
              </a:ext>
            </a:extLst>
          </p:cNvPr>
          <p:cNvSpPr/>
          <p:nvPr/>
        </p:nvSpPr>
        <p:spPr>
          <a:xfrm>
            <a:off x="7908469" y="6144984"/>
            <a:ext cx="130629" cy="14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9" name="TextBox 18">
            <a:extLst>
              <a:ext uri="{FF2B5EF4-FFF2-40B4-BE49-F238E27FC236}">
                <a16:creationId xmlns:a16="http://schemas.microsoft.com/office/drawing/2014/main" id="{7F532687-DE9E-B94A-8759-8FD2565D0C24}"/>
              </a:ext>
            </a:extLst>
          </p:cNvPr>
          <p:cNvSpPr txBox="1"/>
          <p:nvPr/>
        </p:nvSpPr>
        <p:spPr>
          <a:xfrm>
            <a:off x="6945892" y="3290402"/>
            <a:ext cx="1194308" cy="646331"/>
          </a:xfrm>
          <a:prstGeom prst="rect">
            <a:avLst/>
          </a:prstGeom>
          <a:noFill/>
        </p:spPr>
        <p:txBody>
          <a:bodyPr wrap="square" rtlCol="0">
            <a:spAutoFit/>
          </a:bodyPr>
          <a:lstStyle/>
          <a:p>
            <a:r>
              <a:rPr lang="en-GB" dirty="0">
                <a:latin typeface="Century Gothic" panose="020B0502020202020204" pitchFamily="34" charset="0"/>
              </a:rPr>
              <a:t>2000 m North</a:t>
            </a:r>
          </a:p>
        </p:txBody>
      </p:sp>
      <p:sp>
        <p:nvSpPr>
          <p:cNvPr id="20" name="TextBox 19">
            <a:extLst>
              <a:ext uri="{FF2B5EF4-FFF2-40B4-BE49-F238E27FC236}">
                <a16:creationId xmlns:a16="http://schemas.microsoft.com/office/drawing/2014/main" id="{10035212-A2A6-8B44-AA97-ACF071093F45}"/>
              </a:ext>
            </a:extLst>
          </p:cNvPr>
          <p:cNvSpPr txBox="1"/>
          <p:nvPr/>
        </p:nvSpPr>
        <p:spPr>
          <a:xfrm>
            <a:off x="8056838" y="4865147"/>
            <a:ext cx="1194308" cy="646331"/>
          </a:xfrm>
          <a:prstGeom prst="rect">
            <a:avLst/>
          </a:prstGeom>
          <a:noFill/>
        </p:spPr>
        <p:txBody>
          <a:bodyPr wrap="square" rtlCol="0">
            <a:spAutoFit/>
          </a:bodyPr>
          <a:lstStyle/>
          <a:p>
            <a:r>
              <a:rPr lang="en-GB" dirty="0">
                <a:latin typeface="Century Gothic" panose="020B0502020202020204" pitchFamily="34" charset="0"/>
              </a:rPr>
              <a:t>4000 m South</a:t>
            </a:r>
          </a:p>
        </p:txBody>
      </p:sp>
      <p:sp>
        <p:nvSpPr>
          <p:cNvPr id="15" name="Title 1">
            <a:extLst>
              <a:ext uri="{FF2B5EF4-FFF2-40B4-BE49-F238E27FC236}">
                <a16:creationId xmlns:a16="http://schemas.microsoft.com/office/drawing/2014/main" id="{03B39E98-AEBF-B495-9F39-DEA1309E7DF2}"/>
              </a:ext>
            </a:extLst>
          </p:cNvPr>
          <p:cNvSpPr txBox="1">
            <a:spLocks/>
          </p:cNvSpPr>
          <p:nvPr/>
        </p:nvSpPr>
        <p:spPr>
          <a:xfrm>
            <a:off x="371959" y="108489"/>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sz="2600" b="1" dirty="0">
                <a:solidFill>
                  <a:schemeClr val="dk1"/>
                </a:solidFill>
                <a:latin typeface="Century Gothic" panose="020B0502020202020204" pitchFamily="34" charset="0"/>
                <a:sym typeface="Century Gothic"/>
              </a:rPr>
              <a:t>We: Calculating Speed and Velocity</a:t>
            </a:r>
            <a:endParaRPr lang="en-GB" sz="2600" b="1" dirty="0">
              <a:latin typeface="Century Gothic" panose="020B0502020202020204" pitchFamily="34" charset="0"/>
            </a:endParaRPr>
          </a:p>
        </p:txBody>
      </p:sp>
    </p:spTree>
    <p:extLst>
      <p:ext uri="{BB962C8B-B14F-4D97-AF65-F5344CB8AC3E}">
        <p14:creationId xmlns:p14="http://schemas.microsoft.com/office/powerpoint/2010/main" val="333458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2" grpId="0" animBg="1"/>
      <p:bldP spid="14" grpId="0"/>
      <p:bldP spid="16" grpId="0"/>
      <p:bldP spid="17" grpId="0" animBg="1"/>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3C4002BF-FE44-2642-BA42-B3284B9BB36F}"/>
              </a:ext>
            </a:extLst>
          </p:cNvPr>
          <p:cNvSpPr/>
          <p:nvPr/>
        </p:nvSpPr>
        <p:spPr>
          <a:xfrm>
            <a:off x="6715099" y="3262300"/>
            <a:ext cx="130629" cy="14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5" name="Google Shape;145;p3">
            <a:extLst>
              <a:ext uri="{FF2B5EF4-FFF2-40B4-BE49-F238E27FC236}">
                <a16:creationId xmlns:a16="http://schemas.microsoft.com/office/drawing/2014/main" id="{71AA3AE7-4B03-674D-9118-710FF31731C5}"/>
              </a:ext>
            </a:extLst>
          </p:cNvPr>
          <p:cNvSpPr txBox="1"/>
          <p:nvPr/>
        </p:nvSpPr>
        <p:spPr>
          <a:xfrm>
            <a:off x="539999" y="1080000"/>
            <a:ext cx="10603281" cy="1107996"/>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A runner runs 400 metres West then 800 m South. Then they run West again for 1200 m, before finishing with 800 m North. The whole run took 800 seconds.</a:t>
            </a:r>
          </a:p>
        </p:txBody>
      </p:sp>
      <p:sp>
        <p:nvSpPr>
          <p:cNvPr id="2" name="Oval 1">
            <a:extLst>
              <a:ext uri="{FF2B5EF4-FFF2-40B4-BE49-F238E27FC236}">
                <a16:creationId xmlns:a16="http://schemas.microsoft.com/office/drawing/2014/main" id="{1FFE9BEB-64E8-2842-A628-ED13419E821A}"/>
              </a:ext>
            </a:extLst>
          </p:cNvPr>
          <p:cNvSpPr/>
          <p:nvPr/>
        </p:nvSpPr>
        <p:spPr>
          <a:xfrm>
            <a:off x="10317443" y="3288685"/>
            <a:ext cx="130629" cy="14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cxnSp>
        <p:nvCxnSpPr>
          <p:cNvPr id="9" name="Straight Arrow Connector 8">
            <a:extLst>
              <a:ext uri="{FF2B5EF4-FFF2-40B4-BE49-F238E27FC236}">
                <a16:creationId xmlns:a16="http://schemas.microsoft.com/office/drawing/2014/main" id="{01CC21F0-E6EB-F94E-9B47-33D9E4E6648E}"/>
              </a:ext>
            </a:extLst>
          </p:cNvPr>
          <p:cNvCxnSpPr>
            <a:cxnSpLocks/>
          </p:cNvCxnSpPr>
          <p:nvPr/>
        </p:nvCxnSpPr>
        <p:spPr>
          <a:xfrm flipH="1">
            <a:off x="9004515" y="3383124"/>
            <a:ext cx="1350048" cy="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515A8AE-0B46-9349-A3EA-9DC6BF545208}"/>
              </a:ext>
            </a:extLst>
          </p:cNvPr>
          <p:cNvCxnSpPr>
            <a:cxnSpLocks/>
          </p:cNvCxnSpPr>
          <p:nvPr/>
        </p:nvCxnSpPr>
        <p:spPr>
          <a:xfrm>
            <a:off x="9037726" y="3378631"/>
            <a:ext cx="0" cy="197382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09C4A1-FC9B-A844-9823-53983C2E2953}"/>
              </a:ext>
            </a:extLst>
          </p:cNvPr>
          <p:cNvSpPr txBox="1"/>
          <p:nvPr/>
        </p:nvSpPr>
        <p:spPr>
          <a:xfrm>
            <a:off x="10130091" y="2967659"/>
            <a:ext cx="680805" cy="369332"/>
          </a:xfrm>
          <a:prstGeom prst="rect">
            <a:avLst/>
          </a:prstGeom>
          <a:noFill/>
        </p:spPr>
        <p:txBody>
          <a:bodyPr wrap="square" rtlCol="0">
            <a:spAutoFit/>
          </a:bodyPr>
          <a:lstStyle/>
          <a:p>
            <a:r>
              <a:rPr lang="en-GB" dirty="0">
                <a:latin typeface="Century Gothic" panose="020B0502020202020204" pitchFamily="34" charset="0"/>
              </a:rPr>
              <a:t>Start</a:t>
            </a:r>
          </a:p>
        </p:txBody>
      </p:sp>
      <p:sp>
        <p:nvSpPr>
          <p:cNvPr id="16" name="TextBox 15">
            <a:extLst>
              <a:ext uri="{FF2B5EF4-FFF2-40B4-BE49-F238E27FC236}">
                <a16:creationId xmlns:a16="http://schemas.microsoft.com/office/drawing/2014/main" id="{9DD89335-846B-3643-B58F-1080F72B233C}"/>
              </a:ext>
            </a:extLst>
          </p:cNvPr>
          <p:cNvSpPr txBox="1"/>
          <p:nvPr/>
        </p:nvSpPr>
        <p:spPr>
          <a:xfrm>
            <a:off x="6876959" y="3060015"/>
            <a:ext cx="837593" cy="369332"/>
          </a:xfrm>
          <a:prstGeom prst="rect">
            <a:avLst/>
          </a:prstGeom>
          <a:noFill/>
        </p:spPr>
        <p:txBody>
          <a:bodyPr wrap="square" rtlCol="0">
            <a:spAutoFit/>
          </a:bodyPr>
          <a:lstStyle/>
          <a:p>
            <a:r>
              <a:rPr lang="en-GB" dirty="0">
                <a:latin typeface="Century Gothic" panose="020B0502020202020204" pitchFamily="34" charset="0"/>
              </a:rPr>
              <a:t>Finish</a:t>
            </a:r>
          </a:p>
        </p:txBody>
      </p:sp>
      <p:sp>
        <p:nvSpPr>
          <p:cNvPr id="20" name="TextBox 19">
            <a:extLst>
              <a:ext uri="{FF2B5EF4-FFF2-40B4-BE49-F238E27FC236}">
                <a16:creationId xmlns:a16="http://schemas.microsoft.com/office/drawing/2014/main" id="{10035212-A2A6-8B44-AA97-ACF071093F45}"/>
              </a:ext>
            </a:extLst>
          </p:cNvPr>
          <p:cNvSpPr txBox="1"/>
          <p:nvPr/>
        </p:nvSpPr>
        <p:spPr>
          <a:xfrm>
            <a:off x="9188214" y="3067342"/>
            <a:ext cx="1194308" cy="646331"/>
          </a:xfrm>
          <a:prstGeom prst="rect">
            <a:avLst/>
          </a:prstGeom>
          <a:noFill/>
        </p:spPr>
        <p:txBody>
          <a:bodyPr wrap="square" rtlCol="0">
            <a:spAutoFit/>
          </a:bodyPr>
          <a:lstStyle/>
          <a:p>
            <a:r>
              <a:rPr lang="en-GB" dirty="0">
                <a:latin typeface="Century Gothic" panose="020B0502020202020204" pitchFamily="34" charset="0"/>
              </a:rPr>
              <a:t>400 m West</a:t>
            </a:r>
          </a:p>
        </p:txBody>
      </p:sp>
      <p:sp>
        <p:nvSpPr>
          <p:cNvPr id="15" name="Title 1">
            <a:extLst>
              <a:ext uri="{FF2B5EF4-FFF2-40B4-BE49-F238E27FC236}">
                <a16:creationId xmlns:a16="http://schemas.microsoft.com/office/drawing/2014/main" id="{FFA72ED0-FD83-45F0-B5E0-D4E5C0D0C421}"/>
              </a:ext>
            </a:extLst>
          </p:cNvPr>
          <p:cNvSpPr txBox="1">
            <a:spLocks/>
          </p:cNvSpPr>
          <p:nvPr/>
        </p:nvSpPr>
        <p:spPr>
          <a:xfrm>
            <a:off x="371959" y="108489"/>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sz="2600" b="1" dirty="0">
                <a:solidFill>
                  <a:schemeClr val="dk1"/>
                </a:solidFill>
                <a:latin typeface="Century Gothic" panose="020B0502020202020204" pitchFamily="34" charset="0"/>
                <a:sym typeface="Century Gothic"/>
              </a:rPr>
              <a:t>You: Calculating Speed and Velocity</a:t>
            </a:r>
            <a:endParaRPr lang="en-GB" sz="2600" b="1" dirty="0">
              <a:latin typeface="Century Gothic" panose="020B0502020202020204" pitchFamily="34" charset="0"/>
            </a:endParaRPr>
          </a:p>
        </p:txBody>
      </p:sp>
      <p:cxnSp>
        <p:nvCxnSpPr>
          <p:cNvPr id="22" name="Straight Arrow Connector 21">
            <a:extLst>
              <a:ext uri="{FF2B5EF4-FFF2-40B4-BE49-F238E27FC236}">
                <a16:creationId xmlns:a16="http://schemas.microsoft.com/office/drawing/2014/main" id="{2D11C794-DEE6-A818-6C40-F75B8F688684}"/>
              </a:ext>
            </a:extLst>
          </p:cNvPr>
          <p:cNvCxnSpPr>
            <a:cxnSpLocks/>
          </p:cNvCxnSpPr>
          <p:nvPr/>
        </p:nvCxnSpPr>
        <p:spPr>
          <a:xfrm flipH="1">
            <a:off x="6757261" y="5317829"/>
            <a:ext cx="2277363" cy="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254E998-03AB-B8AC-C4E8-703FFCEA621D}"/>
              </a:ext>
            </a:extLst>
          </p:cNvPr>
          <p:cNvCxnSpPr>
            <a:cxnSpLocks/>
          </p:cNvCxnSpPr>
          <p:nvPr/>
        </p:nvCxnSpPr>
        <p:spPr>
          <a:xfrm flipV="1">
            <a:off x="6787888" y="3332136"/>
            <a:ext cx="0" cy="19837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1E0C887-522C-3E5C-3AEF-54845333B79A}"/>
              </a:ext>
            </a:extLst>
          </p:cNvPr>
          <p:cNvSpPr txBox="1"/>
          <p:nvPr/>
        </p:nvSpPr>
        <p:spPr>
          <a:xfrm>
            <a:off x="8999651" y="4103146"/>
            <a:ext cx="1194308" cy="646331"/>
          </a:xfrm>
          <a:prstGeom prst="rect">
            <a:avLst/>
          </a:prstGeom>
          <a:noFill/>
        </p:spPr>
        <p:txBody>
          <a:bodyPr wrap="square" rtlCol="0">
            <a:spAutoFit/>
          </a:bodyPr>
          <a:lstStyle/>
          <a:p>
            <a:r>
              <a:rPr lang="en-GB" dirty="0">
                <a:latin typeface="Century Gothic" panose="020B0502020202020204" pitchFamily="34" charset="0"/>
              </a:rPr>
              <a:t>800 m South</a:t>
            </a:r>
          </a:p>
        </p:txBody>
      </p:sp>
      <p:sp>
        <p:nvSpPr>
          <p:cNvPr id="28" name="TextBox 27">
            <a:extLst>
              <a:ext uri="{FF2B5EF4-FFF2-40B4-BE49-F238E27FC236}">
                <a16:creationId xmlns:a16="http://schemas.microsoft.com/office/drawing/2014/main" id="{3E69BC0A-AEAF-F6EF-89B2-D30490A39AC5}"/>
              </a:ext>
            </a:extLst>
          </p:cNvPr>
          <p:cNvSpPr txBox="1"/>
          <p:nvPr/>
        </p:nvSpPr>
        <p:spPr>
          <a:xfrm>
            <a:off x="7604804" y="5002047"/>
            <a:ext cx="1194308" cy="646331"/>
          </a:xfrm>
          <a:prstGeom prst="rect">
            <a:avLst/>
          </a:prstGeom>
          <a:noFill/>
        </p:spPr>
        <p:txBody>
          <a:bodyPr wrap="square" rtlCol="0">
            <a:spAutoFit/>
          </a:bodyPr>
          <a:lstStyle/>
          <a:p>
            <a:r>
              <a:rPr lang="en-GB" dirty="0">
                <a:latin typeface="Century Gothic" panose="020B0502020202020204" pitchFamily="34" charset="0"/>
              </a:rPr>
              <a:t>1200 m West</a:t>
            </a:r>
          </a:p>
        </p:txBody>
      </p:sp>
      <p:sp>
        <p:nvSpPr>
          <p:cNvPr id="29" name="TextBox 28">
            <a:extLst>
              <a:ext uri="{FF2B5EF4-FFF2-40B4-BE49-F238E27FC236}">
                <a16:creationId xmlns:a16="http://schemas.microsoft.com/office/drawing/2014/main" id="{C7B8854A-0C25-D346-9531-7C643F927880}"/>
              </a:ext>
            </a:extLst>
          </p:cNvPr>
          <p:cNvSpPr txBox="1"/>
          <p:nvPr/>
        </p:nvSpPr>
        <p:spPr>
          <a:xfrm>
            <a:off x="6749813" y="4054068"/>
            <a:ext cx="1194308" cy="646331"/>
          </a:xfrm>
          <a:prstGeom prst="rect">
            <a:avLst/>
          </a:prstGeom>
          <a:noFill/>
        </p:spPr>
        <p:txBody>
          <a:bodyPr wrap="square" rtlCol="0">
            <a:spAutoFit/>
          </a:bodyPr>
          <a:lstStyle/>
          <a:p>
            <a:r>
              <a:rPr lang="en-GB" dirty="0">
                <a:latin typeface="Century Gothic" panose="020B0502020202020204" pitchFamily="34" charset="0"/>
              </a:rPr>
              <a:t>800 m North</a:t>
            </a:r>
          </a:p>
        </p:txBody>
      </p:sp>
      <p:sp>
        <p:nvSpPr>
          <p:cNvPr id="34" name="TextBox 33">
            <a:extLst>
              <a:ext uri="{FF2B5EF4-FFF2-40B4-BE49-F238E27FC236}">
                <a16:creationId xmlns:a16="http://schemas.microsoft.com/office/drawing/2014/main" id="{F524F8C5-462C-A38A-C958-803DD253F1BB}"/>
              </a:ext>
            </a:extLst>
          </p:cNvPr>
          <p:cNvSpPr txBox="1"/>
          <p:nvPr/>
        </p:nvSpPr>
        <p:spPr>
          <a:xfrm>
            <a:off x="506134" y="2946402"/>
            <a:ext cx="7181600"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400+800+1200+800 = 3200 m</a:t>
            </a:r>
          </a:p>
        </p:txBody>
      </p:sp>
      <p:sp>
        <p:nvSpPr>
          <p:cNvPr id="35" name="Rectangle 34">
            <a:extLst>
              <a:ext uri="{FF2B5EF4-FFF2-40B4-BE49-F238E27FC236}">
                <a16:creationId xmlns:a16="http://schemas.microsoft.com/office/drawing/2014/main" id="{5E4ED8FF-9BF6-61EC-AC50-1F29D567D5B5}"/>
              </a:ext>
            </a:extLst>
          </p:cNvPr>
          <p:cNvSpPr/>
          <p:nvPr/>
        </p:nvSpPr>
        <p:spPr>
          <a:xfrm>
            <a:off x="506134" y="2484736"/>
            <a:ext cx="6756978" cy="461665"/>
          </a:xfrm>
          <a:prstGeom prst="rect">
            <a:avLst/>
          </a:prstGeom>
        </p:spPr>
        <p:txBody>
          <a:bodyPr wrap="none">
            <a:spAutoFit/>
          </a:bodyPr>
          <a:lstStyle/>
          <a:p>
            <a:r>
              <a:rPr lang="en-GB" sz="2400" b="1" dirty="0">
                <a:latin typeface="Century Gothic" panose="020B0502020202020204" pitchFamily="34" charset="0"/>
              </a:rPr>
              <a:t>What is the distance covered by the runner?</a:t>
            </a:r>
          </a:p>
        </p:txBody>
      </p:sp>
      <p:sp>
        <p:nvSpPr>
          <p:cNvPr id="36" name="Rectangle 35">
            <a:extLst>
              <a:ext uri="{FF2B5EF4-FFF2-40B4-BE49-F238E27FC236}">
                <a16:creationId xmlns:a16="http://schemas.microsoft.com/office/drawing/2014/main" id="{89F0371B-9C3F-2E2B-898A-AFBA6C65DE84}"/>
              </a:ext>
            </a:extLst>
          </p:cNvPr>
          <p:cNvSpPr/>
          <p:nvPr/>
        </p:nvSpPr>
        <p:spPr>
          <a:xfrm>
            <a:off x="540000" y="3368711"/>
            <a:ext cx="6320961" cy="461665"/>
          </a:xfrm>
          <a:prstGeom prst="rect">
            <a:avLst/>
          </a:prstGeom>
        </p:spPr>
        <p:txBody>
          <a:bodyPr wrap="none">
            <a:spAutoFit/>
          </a:bodyPr>
          <a:lstStyle/>
          <a:p>
            <a:r>
              <a:rPr lang="en-GB" sz="2400" b="1" dirty="0">
                <a:latin typeface="Century Gothic" panose="020B0502020202020204" pitchFamily="34" charset="0"/>
              </a:rPr>
              <a:t>What is the average speed of the runner?</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1413A6D-6932-FD41-53B4-BE8D3887CD1A}"/>
                  </a:ext>
                </a:extLst>
              </p:cNvPr>
              <p:cNvSpPr txBox="1"/>
              <p:nvPr/>
            </p:nvSpPr>
            <p:spPr>
              <a:xfrm>
                <a:off x="540000" y="3742388"/>
                <a:ext cx="3210590" cy="2654445"/>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GB" sz="2400" b="0" i="1" smtClean="0">
                          <a:solidFill>
                            <a:schemeClr val="accent1"/>
                          </a:solidFill>
                          <a:latin typeface="Cambria Math" panose="02040503050406030204" pitchFamily="18" charset="0"/>
                        </a:rPr>
                        <m:t>𝑆𝑝𝑒𝑒𝑑</m:t>
                      </m:r>
                      <m:r>
                        <a:rPr lang="en-GB" sz="2400" b="0" i="1" smtClean="0">
                          <a:solidFill>
                            <a:schemeClr val="accent1"/>
                          </a:solidFill>
                          <a:latin typeface="Cambria Math" panose="02040503050406030204" pitchFamily="18" charset="0"/>
                        </a:rPr>
                        <m:t>=</m:t>
                      </m:r>
                      <m:f>
                        <m:fPr>
                          <m:ctrlPr>
                            <a:rPr lang="en-GB" sz="2400" i="1" smtClean="0">
                              <a:solidFill>
                                <a:schemeClr val="accent1"/>
                              </a:solidFill>
                              <a:latin typeface="Cambria Math" panose="02040503050406030204" pitchFamily="18" charset="0"/>
                            </a:rPr>
                          </m:ctrlPr>
                        </m:fPr>
                        <m:num>
                          <m:r>
                            <a:rPr lang="en-GB" sz="2400" b="0" i="1" smtClean="0">
                              <a:solidFill>
                                <a:schemeClr val="accent1"/>
                              </a:solidFill>
                              <a:latin typeface="Cambria Math" panose="02040503050406030204" pitchFamily="18" charset="0"/>
                            </a:rPr>
                            <m:t>𝐷𝑖𝑠𝑡𝑎𝑛𝑐𝑒</m:t>
                          </m:r>
                        </m:num>
                        <m:den>
                          <m:r>
                            <a:rPr lang="en-GB" sz="2400" b="0" i="1" smtClean="0">
                              <a:solidFill>
                                <a:schemeClr val="accent1"/>
                              </a:solidFill>
                              <a:latin typeface="Cambria Math" panose="02040503050406030204" pitchFamily="18" charset="0"/>
                            </a:rPr>
                            <m:t>𝑇𝑖𝑚𝑒</m:t>
                          </m:r>
                        </m:den>
                      </m:f>
                    </m:oMath>
                  </m:oMathPara>
                </a14:m>
                <a:endParaRPr lang="en-GB" sz="2400" dirty="0">
                  <a:solidFill>
                    <a:schemeClr val="accent1"/>
                  </a:solidFill>
                  <a:latin typeface="Century Gothic" panose="020B0502020202020204" pitchFamily="34" charset="0"/>
                </a:endParaRPr>
              </a:p>
              <a:p>
                <a:pPr>
                  <a:lnSpc>
                    <a:spcPct val="150000"/>
                  </a:lnSpc>
                </a:pPr>
                <a14:m>
                  <m:oMathPara xmlns:m="http://schemas.openxmlformats.org/officeDocument/2006/math">
                    <m:oMathParaPr>
                      <m:jc m:val="left"/>
                    </m:oMathParaPr>
                    <m:oMath xmlns:m="http://schemas.openxmlformats.org/officeDocument/2006/math">
                      <m:r>
                        <a:rPr lang="en-GB" sz="2400" i="1">
                          <a:solidFill>
                            <a:schemeClr val="accent1"/>
                          </a:solidFill>
                          <a:latin typeface="Cambria Math" panose="02040503050406030204" pitchFamily="18" charset="0"/>
                        </a:rPr>
                        <m:t>𝑆𝑝𝑒𝑒𝑑</m:t>
                      </m:r>
                      <m:r>
                        <a:rPr lang="en-GB" sz="2400" i="1">
                          <a:solidFill>
                            <a:schemeClr val="accent1"/>
                          </a:solidFill>
                          <a:latin typeface="Cambria Math" panose="02040503050406030204" pitchFamily="18" charset="0"/>
                        </a:rPr>
                        <m:t>=</m:t>
                      </m:r>
                      <m:f>
                        <m:fPr>
                          <m:ctrlPr>
                            <a:rPr lang="en-GB" sz="2400" i="1">
                              <a:solidFill>
                                <a:schemeClr val="accent1"/>
                              </a:solidFill>
                              <a:latin typeface="Cambria Math" panose="02040503050406030204" pitchFamily="18" charset="0"/>
                            </a:rPr>
                          </m:ctrlPr>
                        </m:fPr>
                        <m:num>
                          <m:r>
                            <a:rPr lang="en-GB" sz="2400" b="0" i="1" smtClean="0">
                              <a:solidFill>
                                <a:schemeClr val="accent1"/>
                              </a:solidFill>
                              <a:latin typeface="Cambria Math" panose="02040503050406030204" pitchFamily="18" charset="0"/>
                            </a:rPr>
                            <m:t>3200 </m:t>
                          </m:r>
                          <m:r>
                            <a:rPr lang="en-GB" sz="2400" b="0" i="1" smtClean="0">
                              <a:solidFill>
                                <a:schemeClr val="accent1"/>
                              </a:solidFill>
                              <a:latin typeface="Cambria Math" panose="02040503050406030204" pitchFamily="18" charset="0"/>
                            </a:rPr>
                            <m:t>𝑚</m:t>
                          </m:r>
                        </m:num>
                        <m:den>
                          <m:r>
                            <a:rPr lang="en-GB" sz="2400" b="0" i="1" smtClean="0">
                              <a:solidFill>
                                <a:schemeClr val="accent1"/>
                              </a:solidFill>
                              <a:latin typeface="Cambria Math" panose="02040503050406030204" pitchFamily="18" charset="0"/>
                            </a:rPr>
                            <m:t>800 </m:t>
                          </m:r>
                          <m:r>
                            <a:rPr lang="en-GB" sz="2400" b="0" i="1" smtClean="0">
                              <a:solidFill>
                                <a:schemeClr val="accent1"/>
                              </a:solidFill>
                              <a:latin typeface="Cambria Math" panose="02040503050406030204" pitchFamily="18" charset="0"/>
                            </a:rPr>
                            <m:t>𝑠</m:t>
                          </m:r>
                        </m:den>
                      </m:f>
                    </m:oMath>
                  </m:oMathPara>
                </a14:m>
                <a:endParaRPr lang="en-GB" sz="2400" dirty="0">
                  <a:solidFill>
                    <a:schemeClr val="accent1"/>
                  </a:solidFill>
                  <a:latin typeface="Century Gothic" panose="020B0502020202020204" pitchFamily="34" charset="0"/>
                </a:endParaRPr>
              </a:p>
              <a:p>
                <a:pPr>
                  <a:lnSpc>
                    <a:spcPct val="150000"/>
                  </a:lnSpc>
                </a:pPr>
                <a14:m>
                  <m:oMath xmlns:m="http://schemas.openxmlformats.org/officeDocument/2006/math">
                    <m:r>
                      <a:rPr lang="en-GB" sz="2400" i="1">
                        <a:solidFill>
                          <a:schemeClr val="accent1"/>
                        </a:solidFill>
                        <a:latin typeface="Cambria Math" panose="02040503050406030204" pitchFamily="18" charset="0"/>
                      </a:rPr>
                      <m:t>𝑆𝑝𝑒𝑒𝑑</m:t>
                    </m:r>
                  </m:oMath>
                </a14:m>
                <a:r>
                  <a:rPr lang="en-GB" sz="2400" dirty="0">
                    <a:solidFill>
                      <a:schemeClr val="accent1"/>
                    </a:solidFill>
                    <a:latin typeface="Century Gothic" panose="020B0502020202020204" pitchFamily="34" charset="0"/>
                  </a:rPr>
                  <a:t> = 4 m/s</a:t>
                </a:r>
              </a:p>
            </p:txBody>
          </p:sp>
        </mc:Choice>
        <mc:Fallback xmlns="">
          <p:sp>
            <p:nvSpPr>
              <p:cNvPr id="37" name="TextBox 36">
                <a:extLst>
                  <a:ext uri="{FF2B5EF4-FFF2-40B4-BE49-F238E27FC236}">
                    <a16:creationId xmlns:a16="http://schemas.microsoft.com/office/drawing/2014/main" id="{61413A6D-6932-FD41-53B4-BE8D3887CD1A}"/>
                  </a:ext>
                </a:extLst>
              </p:cNvPr>
              <p:cNvSpPr txBox="1">
                <a:spLocks noRot="1" noChangeAspect="1" noMove="1" noResize="1" noEditPoints="1" noAdjustHandles="1" noChangeArrowheads="1" noChangeShapeType="1" noTextEdit="1"/>
              </p:cNvSpPr>
              <p:nvPr/>
            </p:nvSpPr>
            <p:spPr>
              <a:xfrm>
                <a:off x="540000" y="3742388"/>
                <a:ext cx="3210590" cy="2654445"/>
              </a:xfrm>
              <a:prstGeom prst="rect">
                <a:avLst/>
              </a:prstGeom>
              <a:blipFill>
                <a:blip r:embed="rId3"/>
                <a:stretch>
                  <a:fillRect l="-1575" b="-4286"/>
                </a:stretch>
              </a:blipFill>
            </p:spPr>
            <p:txBody>
              <a:bodyPr/>
              <a:lstStyle/>
              <a:p>
                <a:r>
                  <a:rPr lang="en-GB">
                    <a:noFill/>
                  </a:rPr>
                  <a:t> </a:t>
                </a:r>
              </a:p>
            </p:txBody>
          </p:sp>
        </mc:Fallback>
      </mc:AlternateContent>
    </p:spTree>
    <p:extLst>
      <p:ext uri="{BB962C8B-B14F-4D97-AF65-F5344CB8AC3E}">
        <p14:creationId xmlns:p14="http://schemas.microsoft.com/office/powerpoint/2010/main" val="1097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 grpId="0"/>
      <p:bldP spid="2" grpId="0" animBg="1"/>
      <p:bldP spid="14" grpId="0"/>
      <p:bldP spid="16" grpId="0"/>
      <p:bldP spid="20" grpId="0"/>
      <p:bldP spid="27" grpId="0"/>
      <p:bldP spid="28" grpId="0"/>
      <p:bldP spid="29" grpId="0"/>
      <p:bldP spid="34" grpId="0"/>
      <p:bldP spid="35" grpId="0"/>
      <p:bldP spid="36"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3C4002BF-FE44-2642-BA42-B3284B9BB36F}"/>
              </a:ext>
            </a:extLst>
          </p:cNvPr>
          <p:cNvSpPr/>
          <p:nvPr/>
        </p:nvSpPr>
        <p:spPr>
          <a:xfrm>
            <a:off x="6715099" y="3262300"/>
            <a:ext cx="130629" cy="14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5" name="Google Shape;145;p3">
            <a:extLst>
              <a:ext uri="{FF2B5EF4-FFF2-40B4-BE49-F238E27FC236}">
                <a16:creationId xmlns:a16="http://schemas.microsoft.com/office/drawing/2014/main" id="{71AA3AE7-4B03-674D-9118-710FF31731C5}"/>
              </a:ext>
            </a:extLst>
          </p:cNvPr>
          <p:cNvSpPr txBox="1"/>
          <p:nvPr/>
        </p:nvSpPr>
        <p:spPr>
          <a:xfrm>
            <a:off x="539999" y="1080000"/>
            <a:ext cx="10603281" cy="1107996"/>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A runner runs 400 metres West then 800 m South. Then they run West again for 1200 m, before finishing with 800 m North. The whole run took 800 seconds.</a:t>
            </a:r>
          </a:p>
        </p:txBody>
      </p:sp>
      <p:sp>
        <p:nvSpPr>
          <p:cNvPr id="2" name="Oval 1">
            <a:extLst>
              <a:ext uri="{FF2B5EF4-FFF2-40B4-BE49-F238E27FC236}">
                <a16:creationId xmlns:a16="http://schemas.microsoft.com/office/drawing/2014/main" id="{1FFE9BEB-64E8-2842-A628-ED13419E821A}"/>
              </a:ext>
            </a:extLst>
          </p:cNvPr>
          <p:cNvSpPr/>
          <p:nvPr/>
        </p:nvSpPr>
        <p:spPr>
          <a:xfrm>
            <a:off x="10317443" y="3288685"/>
            <a:ext cx="130629" cy="1469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cxnSp>
        <p:nvCxnSpPr>
          <p:cNvPr id="9" name="Straight Arrow Connector 8">
            <a:extLst>
              <a:ext uri="{FF2B5EF4-FFF2-40B4-BE49-F238E27FC236}">
                <a16:creationId xmlns:a16="http://schemas.microsoft.com/office/drawing/2014/main" id="{01CC21F0-E6EB-F94E-9B47-33D9E4E6648E}"/>
              </a:ext>
            </a:extLst>
          </p:cNvPr>
          <p:cNvCxnSpPr>
            <a:cxnSpLocks/>
          </p:cNvCxnSpPr>
          <p:nvPr/>
        </p:nvCxnSpPr>
        <p:spPr>
          <a:xfrm flipH="1">
            <a:off x="9004515" y="3383124"/>
            <a:ext cx="1350048" cy="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515A8AE-0B46-9349-A3EA-9DC6BF545208}"/>
              </a:ext>
            </a:extLst>
          </p:cNvPr>
          <p:cNvCxnSpPr>
            <a:cxnSpLocks/>
          </p:cNvCxnSpPr>
          <p:nvPr/>
        </p:nvCxnSpPr>
        <p:spPr>
          <a:xfrm>
            <a:off x="9037726" y="3378631"/>
            <a:ext cx="0" cy="197382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A09C4A1-FC9B-A844-9823-53983C2E2953}"/>
              </a:ext>
            </a:extLst>
          </p:cNvPr>
          <p:cNvSpPr txBox="1"/>
          <p:nvPr/>
        </p:nvSpPr>
        <p:spPr>
          <a:xfrm>
            <a:off x="10130091" y="2967659"/>
            <a:ext cx="680805" cy="369332"/>
          </a:xfrm>
          <a:prstGeom prst="rect">
            <a:avLst/>
          </a:prstGeom>
          <a:noFill/>
        </p:spPr>
        <p:txBody>
          <a:bodyPr wrap="square" rtlCol="0">
            <a:spAutoFit/>
          </a:bodyPr>
          <a:lstStyle/>
          <a:p>
            <a:r>
              <a:rPr lang="en-GB" dirty="0">
                <a:latin typeface="Century Gothic" panose="020B0502020202020204" pitchFamily="34" charset="0"/>
              </a:rPr>
              <a:t>Start</a:t>
            </a:r>
          </a:p>
        </p:txBody>
      </p:sp>
      <p:sp>
        <p:nvSpPr>
          <p:cNvPr id="16" name="TextBox 15">
            <a:extLst>
              <a:ext uri="{FF2B5EF4-FFF2-40B4-BE49-F238E27FC236}">
                <a16:creationId xmlns:a16="http://schemas.microsoft.com/office/drawing/2014/main" id="{9DD89335-846B-3643-B58F-1080F72B233C}"/>
              </a:ext>
            </a:extLst>
          </p:cNvPr>
          <p:cNvSpPr txBox="1"/>
          <p:nvPr/>
        </p:nvSpPr>
        <p:spPr>
          <a:xfrm>
            <a:off x="6876959" y="3060015"/>
            <a:ext cx="837593" cy="369332"/>
          </a:xfrm>
          <a:prstGeom prst="rect">
            <a:avLst/>
          </a:prstGeom>
          <a:noFill/>
        </p:spPr>
        <p:txBody>
          <a:bodyPr wrap="square" rtlCol="0">
            <a:spAutoFit/>
          </a:bodyPr>
          <a:lstStyle/>
          <a:p>
            <a:r>
              <a:rPr lang="en-GB" dirty="0">
                <a:latin typeface="Century Gothic" panose="020B0502020202020204" pitchFamily="34" charset="0"/>
              </a:rPr>
              <a:t>Finish</a:t>
            </a:r>
          </a:p>
        </p:txBody>
      </p:sp>
      <p:sp>
        <p:nvSpPr>
          <p:cNvPr id="20" name="TextBox 19">
            <a:extLst>
              <a:ext uri="{FF2B5EF4-FFF2-40B4-BE49-F238E27FC236}">
                <a16:creationId xmlns:a16="http://schemas.microsoft.com/office/drawing/2014/main" id="{10035212-A2A6-8B44-AA97-ACF071093F45}"/>
              </a:ext>
            </a:extLst>
          </p:cNvPr>
          <p:cNvSpPr txBox="1"/>
          <p:nvPr/>
        </p:nvSpPr>
        <p:spPr>
          <a:xfrm>
            <a:off x="9188214" y="3067342"/>
            <a:ext cx="1194308" cy="646331"/>
          </a:xfrm>
          <a:prstGeom prst="rect">
            <a:avLst/>
          </a:prstGeom>
          <a:noFill/>
        </p:spPr>
        <p:txBody>
          <a:bodyPr wrap="square" rtlCol="0">
            <a:spAutoFit/>
          </a:bodyPr>
          <a:lstStyle/>
          <a:p>
            <a:r>
              <a:rPr lang="en-GB" dirty="0">
                <a:latin typeface="Century Gothic" panose="020B0502020202020204" pitchFamily="34" charset="0"/>
              </a:rPr>
              <a:t>400 m West</a:t>
            </a:r>
          </a:p>
        </p:txBody>
      </p:sp>
      <p:sp>
        <p:nvSpPr>
          <p:cNvPr id="15" name="Title 1">
            <a:extLst>
              <a:ext uri="{FF2B5EF4-FFF2-40B4-BE49-F238E27FC236}">
                <a16:creationId xmlns:a16="http://schemas.microsoft.com/office/drawing/2014/main" id="{FFA72ED0-FD83-45F0-B5E0-D4E5C0D0C421}"/>
              </a:ext>
            </a:extLst>
          </p:cNvPr>
          <p:cNvSpPr txBox="1">
            <a:spLocks/>
          </p:cNvSpPr>
          <p:nvPr/>
        </p:nvSpPr>
        <p:spPr>
          <a:xfrm>
            <a:off x="371959" y="108489"/>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sz="2600" b="1" dirty="0">
                <a:solidFill>
                  <a:schemeClr val="dk1"/>
                </a:solidFill>
                <a:latin typeface="Century Gothic" panose="020B0502020202020204" pitchFamily="34" charset="0"/>
                <a:sym typeface="Century Gothic"/>
              </a:rPr>
              <a:t>You: Calculating Speed and Velocity</a:t>
            </a:r>
            <a:endParaRPr lang="en-GB" sz="2600" b="1" dirty="0">
              <a:latin typeface="Century Gothic" panose="020B0502020202020204" pitchFamily="34" charset="0"/>
            </a:endParaRPr>
          </a:p>
        </p:txBody>
      </p:sp>
      <p:cxnSp>
        <p:nvCxnSpPr>
          <p:cNvPr id="22" name="Straight Arrow Connector 21">
            <a:extLst>
              <a:ext uri="{FF2B5EF4-FFF2-40B4-BE49-F238E27FC236}">
                <a16:creationId xmlns:a16="http://schemas.microsoft.com/office/drawing/2014/main" id="{2D11C794-DEE6-A818-6C40-F75B8F688684}"/>
              </a:ext>
            </a:extLst>
          </p:cNvPr>
          <p:cNvCxnSpPr>
            <a:cxnSpLocks/>
          </p:cNvCxnSpPr>
          <p:nvPr/>
        </p:nvCxnSpPr>
        <p:spPr>
          <a:xfrm flipH="1">
            <a:off x="6757261" y="5317829"/>
            <a:ext cx="2277363" cy="0"/>
          </a:xfrm>
          <a:prstGeom prst="straightConnector1">
            <a:avLst/>
          </a:prstGeom>
          <a:ln w="381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2254E998-03AB-B8AC-C4E8-703FFCEA621D}"/>
              </a:ext>
            </a:extLst>
          </p:cNvPr>
          <p:cNvCxnSpPr>
            <a:cxnSpLocks/>
          </p:cNvCxnSpPr>
          <p:nvPr/>
        </p:nvCxnSpPr>
        <p:spPr>
          <a:xfrm flipV="1">
            <a:off x="6787888" y="3332136"/>
            <a:ext cx="0" cy="198378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1E0C887-522C-3E5C-3AEF-54845333B79A}"/>
              </a:ext>
            </a:extLst>
          </p:cNvPr>
          <p:cNvSpPr txBox="1"/>
          <p:nvPr/>
        </p:nvSpPr>
        <p:spPr>
          <a:xfrm>
            <a:off x="8999651" y="4103146"/>
            <a:ext cx="1194308" cy="646331"/>
          </a:xfrm>
          <a:prstGeom prst="rect">
            <a:avLst/>
          </a:prstGeom>
          <a:noFill/>
        </p:spPr>
        <p:txBody>
          <a:bodyPr wrap="square" rtlCol="0">
            <a:spAutoFit/>
          </a:bodyPr>
          <a:lstStyle/>
          <a:p>
            <a:r>
              <a:rPr lang="en-GB" dirty="0">
                <a:latin typeface="Century Gothic" panose="020B0502020202020204" pitchFamily="34" charset="0"/>
              </a:rPr>
              <a:t>800 m South</a:t>
            </a:r>
          </a:p>
        </p:txBody>
      </p:sp>
      <p:sp>
        <p:nvSpPr>
          <p:cNvPr id="28" name="TextBox 27">
            <a:extLst>
              <a:ext uri="{FF2B5EF4-FFF2-40B4-BE49-F238E27FC236}">
                <a16:creationId xmlns:a16="http://schemas.microsoft.com/office/drawing/2014/main" id="{3E69BC0A-AEAF-F6EF-89B2-D30490A39AC5}"/>
              </a:ext>
            </a:extLst>
          </p:cNvPr>
          <p:cNvSpPr txBox="1"/>
          <p:nvPr/>
        </p:nvSpPr>
        <p:spPr>
          <a:xfrm>
            <a:off x="7604804" y="5002047"/>
            <a:ext cx="1194308" cy="646331"/>
          </a:xfrm>
          <a:prstGeom prst="rect">
            <a:avLst/>
          </a:prstGeom>
          <a:noFill/>
        </p:spPr>
        <p:txBody>
          <a:bodyPr wrap="square" rtlCol="0">
            <a:spAutoFit/>
          </a:bodyPr>
          <a:lstStyle/>
          <a:p>
            <a:r>
              <a:rPr lang="en-GB" dirty="0">
                <a:latin typeface="Century Gothic" panose="020B0502020202020204" pitchFamily="34" charset="0"/>
              </a:rPr>
              <a:t>1200 m West</a:t>
            </a:r>
          </a:p>
        </p:txBody>
      </p:sp>
      <p:sp>
        <p:nvSpPr>
          <p:cNvPr id="29" name="TextBox 28">
            <a:extLst>
              <a:ext uri="{FF2B5EF4-FFF2-40B4-BE49-F238E27FC236}">
                <a16:creationId xmlns:a16="http://schemas.microsoft.com/office/drawing/2014/main" id="{C7B8854A-0C25-D346-9531-7C643F927880}"/>
              </a:ext>
            </a:extLst>
          </p:cNvPr>
          <p:cNvSpPr txBox="1"/>
          <p:nvPr/>
        </p:nvSpPr>
        <p:spPr>
          <a:xfrm>
            <a:off x="6749813" y="4054068"/>
            <a:ext cx="1194308" cy="646331"/>
          </a:xfrm>
          <a:prstGeom prst="rect">
            <a:avLst/>
          </a:prstGeom>
          <a:noFill/>
        </p:spPr>
        <p:txBody>
          <a:bodyPr wrap="square" rtlCol="0">
            <a:spAutoFit/>
          </a:bodyPr>
          <a:lstStyle/>
          <a:p>
            <a:r>
              <a:rPr lang="en-GB" dirty="0">
                <a:latin typeface="Century Gothic" panose="020B0502020202020204" pitchFamily="34" charset="0"/>
              </a:rPr>
              <a:t>800 m North</a:t>
            </a:r>
          </a:p>
        </p:txBody>
      </p:sp>
      <p:sp>
        <p:nvSpPr>
          <p:cNvPr id="34" name="TextBox 33">
            <a:extLst>
              <a:ext uri="{FF2B5EF4-FFF2-40B4-BE49-F238E27FC236}">
                <a16:creationId xmlns:a16="http://schemas.microsoft.com/office/drawing/2014/main" id="{F524F8C5-462C-A38A-C958-803DD253F1BB}"/>
              </a:ext>
            </a:extLst>
          </p:cNvPr>
          <p:cNvSpPr txBox="1"/>
          <p:nvPr/>
        </p:nvSpPr>
        <p:spPr>
          <a:xfrm>
            <a:off x="506134" y="2946402"/>
            <a:ext cx="2841500"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1600 m West</a:t>
            </a:r>
          </a:p>
        </p:txBody>
      </p:sp>
      <p:sp>
        <p:nvSpPr>
          <p:cNvPr id="35" name="Rectangle 34">
            <a:extLst>
              <a:ext uri="{FF2B5EF4-FFF2-40B4-BE49-F238E27FC236}">
                <a16:creationId xmlns:a16="http://schemas.microsoft.com/office/drawing/2014/main" id="{5E4ED8FF-9BF6-61EC-AC50-1F29D567D5B5}"/>
              </a:ext>
            </a:extLst>
          </p:cNvPr>
          <p:cNvSpPr/>
          <p:nvPr/>
        </p:nvSpPr>
        <p:spPr>
          <a:xfrm>
            <a:off x="506134" y="2484736"/>
            <a:ext cx="6072496" cy="461665"/>
          </a:xfrm>
          <a:prstGeom prst="rect">
            <a:avLst/>
          </a:prstGeom>
        </p:spPr>
        <p:txBody>
          <a:bodyPr wrap="none">
            <a:spAutoFit/>
          </a:bodyPr>
          <a:lstStyle/>
          <a:p>
            <a:r>
              <a:rPr lang="en-GB" sz="2400" b="1" dirty="0">
                <a:latin typeface="Century Gothic" panose="020B0502020202020204" pitchFamily="34" charset="0"/>
              </a:rPr>
              <a:t>What is the displacement of the runner?</a:t>
            </a:r>
          </a:p>
        </p:txBody>
      </p:sp>
      <p:sp>
        <p:nvSpPr>
          <p:cNvPr id="36" name="Rectangle 35">
            <a:extLst>
              <a:ext uri="{FF2B5EF4-FFF2-40B4-BE49-F238E27FC236}">
                <a16:creationId xmlns:a16="http://schemas.microsoft.com/office/drawing/2014/main" id="{89F0371B-9C3F-2E2B-898A-AFBA6C65DE84}"/>
              </a:ext>
            </a:extLst>
          </p:cNvPr>
          <p:cNvSpPr/>
          <p:nvPr/>
        </p:nvSpPr>
        <p:spPr>
          <a:xfrm>
            <a:off x="540000" y="3368711"/>
            <a:ext cx="5643824" cy="830997"/>
          </a:xfrm>
          <a:prstGeom prst="rect">
            <a:avLst/>
          </a:prstGeom>
        </p:spPr>
        <p:txBody>
          <a:bodyPr wrap="square">
            <a:spAutoFit/>
          </a:bodyPr>
          <a:lstStyle/>
          <a:p>
            <a:r>
              <a:rPr lang="en-GB" sz="2400" b="1" dirty="0">
                <a:latin typeface="Century Gothic" panose="020B0502020202020204" pitchFamily="34" charset="0"/>
              </a:rPr>
              <a:t>What is the average velocity of the runner?</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1413A6D-6932-FD41-53B4-BE8D3887CD1A}"/>
                  </a:ext>
                </a:extLst>
              </p:cNvPr>
              <p:cNvSpPr txBox="1"/>
              <p:nvPr/>
            </p:nvSpPr>
            <p:spPr>
              <a:xfrm>
                <a:off x="539999" y="3742388"/>
                <a:ext cx="3985505" cy="2669192"/>
              </a:xfrm>
              <a:prstGeom prst="rect">
                <a:avLst/>
              </a:prstGeom>
              <a:noFill/>
            </p:spPr>
            <p:txBody>
              <a:bodyPr wrap="square" rtlCol="0">
                <a:spAutoFit/>
              </a:bodyPr>
              <a:lstStyle/>
              <a:p>
                <a:pPr>
                  <a:lnSpc>
                    <a:spcPct val="150000"/>
                  </a:lnSpc>
                </a:pPr>
                <a14:m>
                  <m:oMathPara xmlns:m="http://schemas.openxmlformats.org/officeDocument/2006/math">
                    <m:oMathParaPr>
                      <m:jc m:val="left"/>
                    </m:oMathParaPr>
                    <m:oMath xmlns:m="http://schemas.openxmlformats.org/officeDocument/2006/math">
                      <m:r>
                        <a:rPr lang="en-GB" sz="2400" b="0" i="1" smtClean="0">
                          <a:solidFill>
                            <a:schemeClr val="accent1"/>
                          </a:solidFill>
                          <a:latin typeface="Cambria Math" panose="02040503050406030204" pitchFamily="18" charset="0"/>
                        </a:rPr>
                        <m:t>𝑉𝑒𝑙𝑜𝑐𝑖𝑡𝑦</m:t>
                      </m:r>
                      <m:r>
                        <a:rPr lang="en-GB" sz="2400" b="0" i="1" smtClean="0">
                          <a:solidFill>
                            <a:schemeClr val="accent1"/>
                          </a:solidFill>
                          <a:latin typeface="Cambria Math" panose="02040503050406030204" pitchFamily="18" charset="0"/>
                        </a:rPr>
                        <m:t>=</m:t>
                      </m:r>
                      <m:f>
                        <m:fPr>
                          <m:ctrlPr>
                            <a:rPr lang="en-GB" sz="2400" i="1" smtClean="0">
                              <a:solidFill>
                                <a:schemeClr val="accent1"/>
                              </a:solidFill>
                              <a:latin typeface="Cambria Math" panose="02040503050406030204" pitchFamily="18" charset="0"/>
                            </a:rPr>
                          </m:ctrlPr>
                        </m:fPr>
                        <m:num>
                          <m:r>
                            <a:rPr lang="en-GB" sz="2400" b="0" i="1" smtClean="0">
                              <a:solidFill>
                                <a:schemeClr val="accent1"/>
                              </a:solidFill>
                              <a:latin typeface="Cambria Math" panose="02040503050406030204" pitchFamily="18" charset="0"/>
                            </a:rPr>
                            <m:t>𝐷𝑖𝑠𝑝𝑙𝑎𝑐𝑒𝑚𝑒𝑛𝑡</m:t>
                          </m:r>
                        </m:num>
                        <m:den>
                          <m:r>
                            <a:rPr lang="en-GB" sz="2400" b="0" i="1" smtClean="0">
                              <a:solidFill>
                                <a:schemeClr val="accent1"/>
                              </a:solidFill>
                              <a:latin typeface="Cambria Math" panose="02040503050406030204" pitchFamily="18" charset="0"/>
                            </a:rPr>
                            <m:t>𝑇𝑖𝑚𝑒</m:t>
                          </m:r>
                        </m:den>
                      </m:f>
                    </m:oMath>
                  </m:oMathPara>
                </a14:m>
                <a:endParaRPr lang="en-GB" sz="2400" dirty="0">
                  <a:solidFill>
                    <a:schemeClr val="accent1"/>
                  </a:solidFill>
                  <a:latin typeface="Century Gothic" panose="020B0502020202020204" pitchFamily="34" charset="0"/>
                </a:endParaRPr>
              </a:p>
              <a:p>
                <a:pPr>
                  <a:lnSpc>
                    <a:spcPct val="150000"/>
                  </a:lnSpc>
                </a:pPr>
                <a14:m>
                  <m:oMathPara xmlns:m="http://schemas.openxmlformats.org/officeDocument/2006/math">
                    <m:oMathParaPr>
                      <m:jc m:val="left"/>
                    </m:oMathParaPr>
                    <m:oMath xmlns:m="http://schemas.openxmlformats.org/officeDocument/2006/math">
                      <m:r>
                        <a:rPr lang="en-GB" sz="2400" b="0" i="1" smtClean="0">
                          <a:solidFill>
                            <a:schemeClr val="accent1"/>
                          </a:solidFill>
                          <a:latin typeface="Cambria Math" panose="02040503050406030204" pitchFamily="18" charset="0"/>
                        </a:rPr>
                        <m:t>𝑉𝑒𝑙𝑜𝑐𝑖𝑡𝑦</m:t>
                      </m:r>
                      <m:r>
                        <a:rPr lang="en-GB" sz="2400" i="1">
                          <a:solidFill>
                            <a:schemeClr val="accent1"/>
                          </a:solidFill>
                          <a:latin typeface="Cambria Math" panose="02040503050406030204" pitchFamily="18" charset="0"/>
                        </a:rPr>
                        <m:t>=</m:t>
                      </m:r>
                      <m:f>
                        <m:fPr>
                          <m:ctrlPr>
                            <a:rPr lang="en-GB" sz="2400" i="1">
                              <a:solidFill>
                                <a:schemeClr val="accent1"/>
                              </a:solidFill>
                              <a:latin typeface="Cambria Math" panose="02040503050406030204" pitchFamily="18" charset="0"/>
                            </a:rPr>
                          </m:ctrlPr>
                        </m:fPr>
                        <m:num>
                          <m:r>
                            <a:rPr lang="en-GB" sz="2400" b="0" i="1" smtClean="0">
                              <a:solidFill>
                                <a:schemeClr val="accent1"/>
                              </a:solidFill>
                              <a:latin typeface="Cambria Math" panose="02040503050406030204" pitchFamily="18" charset="0"/>
                            </a:rPr>
                            <m:t>1600 </m:t>
                          </m:r>
                          <m:r>
                            <a:rPr lang="en-GB" sz="2400" b="0" i="1" smtClean="0">
                              <a:solidFill>
                                <a:schemeClr val="accent1"/>
                              </a:solidFill>
                              <a:latin typeface="Cambria Math" panose="02040503050406030204" pitchFamily="18" charset="0"/>
                            </a:rPr>
                            <m:t>𝑚</m:t>
                          </m:r>
                        </m:num>
                        <m:den>
                          <m:r>
                            <a:rPr lang="en-GB" sz="2400" b="0" i="1" smtClean="0">
                              <a:solidFill>
                                <a:schemeClr val="accent1"/>
                              </a:solidFill>
                              <a:latin typeface="Cambria Math" panose="02040503050406030204" pitchFamily="18" charset="0"/>
                            </a:rPr>
                            <m:t>800 </m:t>
                          </m:r>
                          <m:r>
                            <a:rPr lang="en-GB" sz="2400" b="0" i="1" smtClean="0">
                              <a:solidFill>
                                <a:schemeClr val="accent1"/>
                              </a:solidFill>
                              <a:latin typeface="Cambria Math" panose="02040503050406030204" pitchFamily="18" charset="0"/>
                            </a:rPr>
                            <m:t>𝑠</m:t>
                          </m:r>
                        </m:den>
                      </m:f>
                    </m:oMath>
                  </m:oMathPara>
                </a14:m>
                <a:endParaRPr lang="en-GB" sz="2400" dirty="0">
                  <a:solidFill>
                    <a:schemeClr val="accent1"/>
                  </a:solidFill>
                  <a:latin typeface="Century Gothic" panose="020B0502020202020204" pitchFamily="34" charset="0"/>
                </a:endParaRPr>
              </a:p>
              <a:p>
                <a:pPr>
                  <a:lnSpc>
                    <a:spcPct val="150000"/>
                  </a:lnSpc>
                </a:pPr>
                <a14:m>
                  <m:oMath xmlns:m="http://schemas.openxmlformats.org/officeDocument/2006/math">
                    <m:r>
                      <a:rPr lang="en-GB" sz="2400" b="0" i="1" smtClean="0">
                        <a:solidFill>
                          <a:schemeClr val="accent1"/>
                        </a:solidFill>
                        <a:latin typeface="Cambria Math" panose="02040503050406030204" pitchFamily="18" charset="0"/>
                      </a:rPr>
                      <m:t>𝑉𝑒𝑙𝑜𝑐𝑖𝑡𝑦</m:t>
                    </m:r>
                  </m:oMath>
                </a14:m>
                <a:r>
                  <a:rPr lang="en-GB" sz="2400" dirty="0">
                    <a:solidFill>
                      <a:schemeClr val="accent1"/>
                    </a:solidFill>
                    <a:latin typeface="Century Gothic" panose="020B0502020202020204" pitchFamily="34" charset="0"/>
                  </a:rPr>
                  <a:t> = 2 m/s West</a:t>
                </a:r>
              </a:p>
            </p:txBody>
          </p:sp>
        </mc:Choice>
        <mc:Fallback xmlns="">
          <p:sp>
            <p:nvSpPr>
              <p:cNvPr id="37" name="TextBox 36">
                <a:extLst>
                  <a:ext uri="{FF2B5EF4-FFF2-40B4-BE49-F238E27FC236}">
                    <a16:creationId xmlns:a16="http://schemas.microsoft.com/office/drawing/2014/main" id="{61413A6D-6932-FD41-53B4-BE8D3887CD1A}"/>
                  </a:ext>
                </a:extLst>
              </p:cNvPr>
              <p:cNvSpPr txBox="1">
                <a:spLocks noRot="1" noChangeAspect="1" noMove="1" noResize="1" noEditPoints="1" noAdjustHandles="1" noChangeArrowheads="1" noChangeShapeType="1" noTextEdit="1"/>
              </p:cNvSpPr>
              <p:nvPr/>
            </p:nvSpPr>
            <p:spPr>
              <a:xfrm>
                <a:off x="539999" y="3742388"/>
                <a:ext cx="3985505" cy="2669192"/>
              </a:xfrm>
              <a:prstGeom prst="rect">
                <a:avLst/>
              </a:prstGeom>
              <a:blipFill>
                <a:blip r:embed="rId3"/>
                <a:stretch>
                  <a:fillRect l="-1270" b="-4739"/>
                </a:stretch>
              </a:blipFill>
            </p:spPr>
            <p:txBody>
              <a:bodyPr/>
              <a:lstStyle/>
              <a:p>
                <a:r>
                  <a:rPr lang="en-GB">
                    <a:noFill/>
                  </a:rPr>
                  <a:t> </a:t>
                </a:r>
              </a:p>
            </p:txBody>
          </p:sp>
        </mc:Fallback>
      </mc:AlternateContent>
    </p:spTree>
    <p:extLst>
      <p:ext uri="{BB962C8B-B14F-4D97-AF65-F5344CB8AC3E}">
        <p14:creationId xmlns:p14="http://schemas.microsoft.com/office/powerpoint/2010/main" val="242196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40000" y="1080000"/>
            <a:ext cx="7994400" cy="4801314"/>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400"/>
              <a:buFont typeface="+mj-lt"/>
              <a:buAutoNum type="arabicPeriod"/>
            </a:pPr>
            <a:r>
              <a:rPr lang="en-GB" sz="2400" dirty="0">
                <a:solidFill>
                  <a:schemeClr val="dk1"/>
                </a:solidFill>
                <a:latin typeface="Century Gothic" panose="020B0502020202020204" pitchFamily="34" charset="0"/>
                <a:ea typeface="Century Gothic"/>
                <a:cs typeface="Century Gothic"/>
                <a:sym typeface="Century Gothic"/>
              </a:rPr>
              <a:t>What is a scalar quantity?</a:t>
            </a:r>
          </a:p>
          <a:p>
            <a:pPr marL="457200" marR="0" lvl="0" indent="-457200" algn="l" rtl="0">
              <a:spcBef>
                <a:spcPts val="0"/>
              </a:spcBef>
              <a:spcAft>
                <a:spcPts val="0"/>
              </a:spcAft>
              <a:buClr>
                <a:schemeClr val="dk1"/>
              </a:buClr>
              <a:buSzPts val="2400"/>
              <a:buFont typeface="+mj-lt"/>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mj-lt"/>
              <a:buAutoNum type="arabicPeriod"/>
            </a:pPr>
            <a:r>
              <a:rPr lang="en-GB" sz="2400" dirty="0">
                <a:solidFill>
                  <a:schemeClr val="dk1"/>
                </a:solidFill>
                <a:latin typeface="Century Gothic" panose="020B0502020202020204" pitchFamily="34" charset="0"/>
                <a:ea typeface="Century Gothic"/>
                <a:cs typeface="Century Gothic"/>
                <a:sym typeface="Century Gothic"/>
              </a:rPr>
              <a:t>What is a vector quantity?</a:t>
            </a:r>
          </a:p>
          <a:p>
            <a:pPr marL="457200" marR="0" lvl="0" indent="-457200" algn="l" rtl="0">
              <a:spcBef>
                <a:spcPts val="0"/>
              </a:spcBef>
              <a:spcAft>
                <a:spcPts val="0"/>
              </a:spcAft>
              <a:buClr>
                <a:schemeClr val="dk1"/>
              </a:buClr>
              <a:buSzPts val="2400"/>
              <a:buFont typeface="+mj-lt"/>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mj-lt"/>
              <a:buAutoNum type="arabicPeriod"/>
            </a:pPr>
            <a:r>
              <a:rPr lang="en-GB" sz="2400" dirty="0">
                <a:solidFill>
                  <a:schemeClr val="dk1"/>
                </a:solidFill>
                <a:latin typeface="Century Gothic" panose="020B0502020202020204" pitchFamily="34" charset="0"/>
                <a:ea typeface="Century Gothic"/>
                <a:cs typeface="Century Gothic"/>
                <a:sym typeface="Century Gothic"/>
              </a:rPr>
              <a:t>Give an example of a scalar quantity.</a:t>
            </a:r>
          </a:p>
          <a:p>
            <a:pPr marL="457200" marR="0" lvl="0" indent="-457200" algn="l" rtl="0">
              <a:spcBef>
                <a:spcPts val="0"/>
              </a:spcBef>
              <a:spcAft>
                <a:spcPts val="0"/>
              </a:spcAft>
              <a:buClr>
                <a:schemeClr val="dk1"/>
              </a:buClr>
              <a:buSzPts val="2400"/>
              <a:buFont typeface="+mj-lt"/>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mj-lt"/>
              <a:buAutoNum type="arabicPeriod"/>
            </a:pPr>
            <a:r>
              <a:rPr lang="en-GB" sz="2400" dirty="0">
                <a:solidFill>
                  <a:schemeClr val="dk1"/>
                </a:solidFill>
                <a:latin typeface="Century Gothic" panose="020B0502020202020204" pitchFamily="34" charset="0"/>
                <a:ea typeface="Century Gothic"/>
                <a:cs typeface="Century Gothic"/>
                <a:sym typeface="Century Gothic"/>
              </a:rPr>
              <a:t>Give an example of a vector quantity.</a:t>
            </a:r>
          </a:p>
          <a:p>
            <a:pPr marL="457200" marR="0" lvl="0" indent="-457200" algn="l" rtl="0">
              <a:spcBef>
                <a:spcPts val="0"/>
              </a:spcBef>
              <a:spcAft>
                <a:spcPts val="0"/>
              </a:spcAft>
              <a:buClr>
                <a:schemeClr val="dk1"/>
              </a:buClr>
              <a:buSzPts val="2400"/>
              <a:buFont typeface="+mj-lt"/>
              <a:buAutoNum type="arabicPeriod"/>
            </a:pPr>
            <a:endParaRPr lang="en-GB" sz="2400" dirty="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mj-lt"/>
              <a:buAutoNum type="arabicPeriod"/>
            </a:pPr>
            <a:endParaRPr lang="en-GB" sz="2400" dirty="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mj-lt"/>
              <a:buAutoNum type="arabicPeriod"/>
            </a:pPr>
            <a:r>
              <a:rPr lang="en-GB" sz="2400" dirty="0">
                <a:solidFill>
                  <a:schemeClr val="dk1"/>
                </a:solidFill>
                <a:latin typeface="Century Gothic" panose="020B0502020202020204" pitchFamily="34" charset="0"/>
                <a:sym typeface="Century Gothic"/>
              </a:rPr>
              <a:t>How can speed be calculated?</a:t>
            </a:r>
          </a:p>
          <a:p>
            <a:pPr marL="457200" marR="0" lvl="0" indent="-457200" algn="l" rtl="0">
              <a:spcBef>
                <a:spcPts val="0"/>
              </a:spcBef>
              <a:spcAft>
                <a:spcPts val="0"/>
              </a:spcAft>
              <a:buClr>
                <a:schemeClr val="dk1"/>
              </a:buClr>
              <a:buSzPts val="2400"/>
              <a:buFont typeface="+mj-lt"/>
              <a:buAutoNum type="arabicPeriod"/>
            </a:pPr>
            <a:endParaRPr lang="en-GB" sz="2400" dirty="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mj-lt"/>
              <a:buAutoNum type="arabicPeriod"/>
            </a:pPr>
            <a:endParaRPr lang="en-GB" sz="2400" dirty="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mj-lt"/>
              <a:buAutoNum type="arabicPeriod"/>
            </a:pPr>
            <a:r>
              <a:rPr lang="en-GB" sz="2400" dirty="0">
                <a:solidFill>
                  <a:schemeClr val="dk1"/>
                </a:solidFill>
                <a:latin typeface="Century Gothic" panose="020B0502020202020204" pitchFamily="34" charset="0"/>
                <a:sym typeface="Century Gothic"/>
              </a:rPr>
              <a:t>How can velocity be calculated?</a:t>
            </a:r>
            <a:endParaRPr dirty="0">
              <a:latin typeface="Century Gothic" panose="020B0502020202020204" pitchFamily="34" charset="0"/>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panose="020B0502020202020204" pitchFamily="34" charset="0"/>
                <a:ea typeface="Century Gothic"/>
                <a:cs typeface="Century Gothic"/>
                <a:sym typeface="Century Gothic"/>
              </a:rPr>
              <a:t>Quick Quiz:</a:t>
            </a:r>
            <a:endParaRPr lang="en-GB" dirty="0">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1004557" y="1444404"/>
            <a:ext cx="8544982" cy="384396"/>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A quantity that has magnitude/size only.</a:t>
            </a:r>
            <a:endParaRPr b="1" dirty="0">
              <a:solidFill>
                <a:schemeClr val="accent1"/>
              </a:solidFill>
              <a:latin typeface="Century Gothic" panose="020B0502020202020204" pitchFamily="34" charset="0"/>
            </a:endParaRPr>
          </a:p>
        </p:txBody>
      </p:sp>
      <p:sp>
        <p:nvSpPr>
          <p:cNvPr id="12" name="Google Shape;94;g7947b471f8_0_186">
            <a:extLst>
              <a:ext uri="{FF2B5EF4-FFF2-40B4-BE49-F238E27FC236}">
                <a16:creationId xmlns:a16="http://schemas.microsoft.com/office/drawing/2014/main" id="{B23D72E3-E04A-B747-B8E7-9B9CEF2339EB}"/>
              </a:ext>
            </a:extLst>
          </p:cNvPr>
          <p:cNvSpPr txBox="1"/>
          <p:nvPr/>
        </p:nvSpPr>
        <p:spPr>
          <a:xfrm>
            <a:off x="1004557" y="2132462"/>
            <a:ext cx="8544982" cy="72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A quantity that has magnitude/size and direction.</a:t>
            </a:r>
            <a:endParaRPr b="1" dirty="0">
              <a:solidFill>
                <a:schemeClr val="accent1"/>
              </a:solidFill>
              <a:latin typeface="Century Gothic" panose="020B0502020202020204" pitchFamily="34" charset="0"/>
            </a:endParaRPr>
          </a:p>
        </p:txBody>
      </p:sp>
      <p:sp>
        <p:nvSpPr>
          <p:cNvPr id="13" name="Google Shape;94;g7947b471f8_0_186">
            <a:extLst>
              <a:ext uri="{FF2B5EF4-FFF2-40B4-BE49-F238E27FC236}">
                <a16:creationId xmlns:a16="http://schemas.microsoft.com/office/drawing/2014/main" id="{239C00BD-CFB6-E441-BB84-A116A8E3871A}"/>
              </a:ext>
            </a:extLst>
          </p:cNvPr>
          <p:cNvSpPr txBox="1"/>
          <p:nvPr/>
        </p:nvSpPr>
        <p:spPr>
          <a:xfrm>
            <a:off x="1011915" y="2931396"/>
            <a:ext cx="8544982" cy="40074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Distance, speed, mass, energy</a:t>
            </a:r>
            <a:endParaRPr b="1" dirty="0">
              <a:solidFill>
                <a:schemeClr val="accent1"/>
              </a:solidFill>
              <a:latin typeface="Century Gothic" panose="020B0502020202020204" pitchFamily="34" charset="0"/>
            </a:endParaRPr>
          </a:p>
        </p:txBody>
      </p:sp>
      <p:sp>
        <p:nvSpPr>
          <p:cNvPr id="14" name="Google Shape;94;g7947b471f8_0_186">
            <a:extLst>
              <a:ext uri="{FF2B5EF4-FFF2-40B4-BE49-F238E27FC236}">
                <a16:creationId xmlns:a16="http://schemas.microsoft.com/office/drawing/2014/main" id="{803889F3-FE6A-8D45-A53A-AB6A67C082E7}"/>
              </a:ext>
            </a:extLst>
          </p:cNvPr>
          <p:cNvSpPr txBox="1"/>
          <p:nvPr/>
        </p:nvSpPr>
        <p:spPr>
          <a:xfrm>
            <a:off x="1007391" y="3698200"/>
            <a:ext cx="8118386" cy="40885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Displacement, velocity, acceleration, force, weight</a:t>
            </a:r>
            <a:endParaRPr b="1" dirty="0">
              <a:solidFill>
                <a:schemeClr val="accent1"/>
              </a:solidFill>
              <a:latin typeface="Century Gothic" panose="020B0502020202020204" pitchFamily="34" charset="0"/>
            </a:endParaRPr>
          </a:p>
        </p:txBody>
      </p:sp>
      <p:sp>
        <p:nvSpPr>
          <p:cNvPr id="15" name="Google Shape;94;g7947b471f8_0_186">
            <a:extLst>
              <a:ext uri="{FF2B5EF4-FFF2-40B4-BE49-F238E27FC236}">
                <a16:creationId xmlns:a16="http://schemas.microsoft.com/office/drawing/2014/main" id="{13AEF7E4-C412-6D48-B246-AE738305D778}"/>
              </a:ext>
            </a:extLst>
          </p:cNvPr>
          <p:cNvSpPr txBox="1"/>
          <p:nvPr/>
        </p:nvSpPr>
        <p:spPr>
          <a:xfrm>
            <a:off x="6096000" y="4355246"/>
            <a:ext cx="4740611" cy="8704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Speed = </a:t>
            </a:r>
            <a:r>
              <a:rPr lang="en-GB" sz="2400" b="1" u="sng" dirty="0">
                <a:solidFill>
                  <a:schemeClr val="accent1"/>
                </a:solidFill>
                <a:latin typeface="Century Gothic" panose="020B0502020202020204" pitchFamily="34" charset="0"/>
                <a:sym typeface="Century Gothic"/>
              </a:rPr>
              <a:t>Distance</a:t>
            </a:r>
          </a:p>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                   Time</a:t>
            </a:r>
            <a:endParaRPr b="1" dirty="0">
              <a:solidFill>
                <a:schemeClr val="accent1"/>
              </a:solidFill>
              <a:latin typeface="Century Gothic" panose="020B0502020202020204" pitchFamily="34" charset="0"/>
            </a:endParaRPr>
          </a:p>
        </p:txBody>
      </p:sp>
      <p:sp>
        <p:nvSpPr>
          <p:cNvPr id="16" name="Google Shape;94;g7947b471f8_0_186">
            <a:extLst>
              <a:ext uri="{FF2B5EF4-FFF2-40B4-BE49-F238E27FC236}">
                <a16:creationId xmlns:a16="http://schemas.microsoft.com/office/drawing/2014/main" id="{D4B06FE2-4DF7-C54E-A628-6F2C77BDD4CD}"/>
              </a:ext>
            </a:extLst>
          </p:cNvPr>
          <p:cNvSpPr txBox="1"/>
          <p:nvPr/>
        </p:nvSpPr>
        <p:spPr>
          <a:xfrm>
            <a:off x="6164094" y="5460625"/>
            <a:ext cx="4740611" cy="87048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Velocity = </a:t>
            </a:r>
            <a:r>
              <a:rPr lang="en-GB" sz="2400" b="1" u="sng" dirty="0">
                <a:solidFill>
                  <a:schemeClr val="accent1"/>
                </a:solidFill>
                <a:latin typeface="Century Gothic" panose="020B0502020202020204" pitchFamily="34" charset="0"/>
                <a:sym typeface="Century Gothic"/>
              </a:rPr>
              <a:t>Displacement</a:t>
            </a:r>
          </a:p>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                          Time</a:t>
            </a:r>
            <a:endParaRPr b="1" dirty="0">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73394" y="167819"/>
            <a:ext cx="10620000" cy="720000"/>
          </a:xfrm>
        </p:spPr>
        <p:txBody>
          <a:bodyPr/>
          <a:lstStyle/>
          <a:p>
            <a:r>
              <a:rPr lang="en-US" dirty="0">
                <a:latin typeface="Century Gothic" panose="020B0502020202020204" pitchFamily="34" charset="0"/>
              </a:rPr>
              <a:t>Can you explain the difference between these two words?</a:t>
            </a:r>
          </a:p>
        </p:txBody>
      </p:sp>
      <p:sp>
        <p:nvSpPr>
          <p:cNvPr id="5" name="TextBox 4">
            <a:extLst>
              <a:ext uri="{FF2B5EF4-FFF2-40B4-BE49-F238E27FC236}">
                <a16:creationId xmlns:a16="http://schemas.microsoft.com/office/drawing/2014/main" id="{EE23E189-4F40-E84E-BF13-3786EF9E30C0}"/>
              </a:ext>
            </a:extLst>
          </p:cNvPr>
          <p:cNvSpPr txBox="1"/>
          <p:nvPr/>
        </p:nvSpPr>
        <p:spPr>
          <a:xfrm>
            <a:off x="3054207" y="1207444"/>
            <a:ext cx="3754208" cy="1323439"/>
          </a:xfrm>
          <a:prstGeom prst="rect">
            <a:avLst/>
          </a:prstGeom>
          <a:noFill/>
          <a:ln>
            <a:noFill/>
          </a:ln>
        </p:spPr>
        <p:txBody>
          <a:bodyPr wrap="square" rtlCol="0">
            <a:spAutoFit/>
          </a:bodyPr>
          <a:lstStyle/>
          <a:p>
            <a:r>
              <a:rPr lang="en-US" sz="8000" dirty="0">
                <a:latin typeface="Century Gothic" panose="020B0502020202020204" pitchFamily="34" charset="0"/>
              </a:rPr>
              <a:t>Scalar</a:t>
            </a:r>
          </a:p>
        </p:txBody>
      </p:sp>
      <p:sp>
        <p:nvSpPr>
          <p:cNvPr id="8" name="TextBox 7">
            <a:extLst>
              <a:ext uri="{FF2B5EF4-FFF2-40B4-BE49-F238E27FC236}">
                <a16:creationId xmlns:a16="http://schemas.microsoft.com/office/drawing/2014/main" id="{204CC7AE-6FFE-1B49-9E2F-3E2DACB5DE9E}"/>
              </a:ext>
            </a:extLst>
          </p:cNvPr>
          <p:cNvSpPr txBox="1"/>
          <p:nvPr/>
        </p:nvSpPr>
        <p:spPr>
          <a:xfrm>
            <a:off x="3043368" y="3890133"/>
            <a:ext cx="3754208" cy="1323439"/>
          </a:xfrm>
          <a:prstGeom prst="rect">
            <a:avLst/>
          </a:prstGeom>
          <a:noFill/>
          <a:ln>
            <a:noFill/>
          </a:ln>
        </p:spPr>
        <p:txBody>
          <a:bodyPr wrap="square" rtlCol="0">
            <a:spAutoFit/>
          </a:bodyPr>
          <a:lstStyle/>
          <a:p>
            <a:r>
              <a:rPr lang="en-US" sz="8000" dirty="0">
                <a:latin typeface="Century Gothic" panose="020B0502020202020204" pitchFamily="34" charset="0"/>
              </a:rPr>
              <a:t>Vector</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7432" y="1725455"/>
            <a:ext cx="4810805" cy="3415304"/>
          </a:xfrm>
          <a:prstGeom prst="rect">
            <a:avLst/>
          </a:prstGeom>
        </p:spPr>
      </p:pic>
      <p:sp>
        <p:nvSpPr>
          <p:cNvPr id="3" name="TextBox 2">
            <a:extLst>
              <a:ext uri="{FF2B5EF4-FFF2-40B4-BE49-F238E27FC236}">
                <a16:creationId xmlns:a16="http://schemas.microsoft.com/office/drawing/2014/main" id="{04431CA0-7F76-DF4A-A6E9-928DBAC6734C}"/>
              </a:ext>
            </a:extLst>
          </p:cNvPr>
          <p:cNvSpPr txBox="1"/>
          <p:nvPr/>
        </p:nvSpPr>
        <p:spPr>
          <a:xfrm>
            <a:off x="7618629" y="1714618"/>
            <a:ext cx="3574765" cy="3416320"/>
          </a:xfrm>
          <a:prstGeom prst="rect">
            <a:avLst/>
          </a:prstGeom>
          <a:noFill/>
        </p:spPr>
        <p:txBody>
          <a:bodyPr wrap="square" rtlCol="0">
            <a:spAutoFit/>
          </a:bodyPr>
          <a:lstStyle/>
          <a:p>
            <a:r>
              <a:rPr lang="en-GB" i="1" dirty="0">
                <a:latin typeface="Century Gothic" panose="020B0502020202020204" pitchFamily="34" charset="0"/>
              </a:rPr>
              <a:t>What is the definition of each?</a:t>
            </a:r>
          </a:p>
          <a:p>
            <a:endParaRPr lang="en-GB" i="1" dirty="0">
              <a:latin typeface="Century Gothic" panose="020B0502020202020204" pitchFamily="34" charset="0"/>
            </a:endParaRPr>
          </a:p>
          <a:p>
            <a:r>
              <a:rPr lang="en-GB" i="1" dirty="0">
                <a:latin typeface="Century Gothic" panose="020B0502020202020204" pitchFamily="34" charset="0"/>
              </a:rPr>
              <a:t>Which has a magnitude (size)?</a:t>
            </a:r>
          </a:p>
          <a:p>
            <a:endParaRPr lang="en-GB" i="1" dirty="0">
              <a:latin typeface="Century Gothic" panose="020B0502020202020204" pitchFamily="34" charset="0"/>
            </a:endParaRPr>
          </a:p>
          <a:p>
            <a:r>
              <a:rPr lang="en-GB" i="1" dirty="0">
                <a:latin typeface="Century Gothic" panose="020B0502020202020204" pitchFamily="34" charset="0"/>
              </a:rPr>
              <a:t>Which has a direction?</a:t>
            </a:r>
          </a:p>
          <a:p>
            <a:endParaRPr lang="en-GB" i="1" dirty="0">
              <a:latin typeface="Century Gothic" panose="020B0502020202020204" pitchFamily="34" charset="0"/>
            </a:endParaRPr>
          </a:p>
          <a:p>
            <a:r>
              <a:rPr lang="en-GB" i="1" dirty="0">
                <a:latin typeface="Century Gothic" panose="020B0502020202020204" pitchFamily="34" charset="0"/>
              </a:rPr>
              <a:t>Can you give an example of each?</a:t>
            </a:r>
          </a:p>
          <a:p>
            <a:endParaRPr lang="en-GB" i="1" dirty="0">
              <a:latin typeface="Century Gothic" panose="020B0502020202020204" pitchFamily="34" charset="0"/>
            </a:endParaRPr>
          </a:p>
          <a:p>
            <a:r>
              <a:rPr lang="en-GB" i="1" dirty="0">
                <a:latin typeface="Century Gothic" panose="020B0502020202020204" pitchFamily="34" charset="0"/>
              </a:rPr>
              <a:t>Can you explain why your example is a scalar or vector?</a:t>
            </a:r>
          </a:p>
        </p:txBody>
      </p:sp>
    </p:spTree>
    <p:extLst>
      <p:ext uri="{BB962C8B-B14F-4D97-AF65-F5344CB8AC3E}">
        <p14:creationId xmlns:p14="http://schemas.microsoft.com/office/powerpoint/2010/main" val="3384581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97196" y="3079403"/>
            <a:ext cx="7508509" cy="4241257"/>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7467152" y="-626420"/>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40730" y="1263522"/>
            <a:ext cx="4421108" cy="1815882"/>
          </a:xfrm>
          <a:prstGeom prst="rect">
            <a:avLst/>
          </a:prstGeom>
          <a:noFill/>
          <a:ln>
            <a:noFill/>
          </a:ln>
        </p:spPr>
        <p:txBody>
          <a:bodyPr wrap="square" rtlCol="0">
            <a:spAutoFit/>
          </a:bodyPr>
          <a:lstStyle/>
          <a:p>
            <a:r>
              <a:rPr lang="en-US" sz="2800" dirty="0">
                <a:latin typeface="Century Gothic" panose="020B0502020202020204" pitchFamily="34" charset="0"/>
              </a:rPr>
              <a:t>I think that mass and weight are both scalars because they do not have directions.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128136" y="4141502"/>
            <a:ext cx="3464673" cy="1815882"/>
          </a:xfrm>
          <a:prstGeom prst="rect">
            <a:avLst/>
          </a:prstGeom>
          <a:noFill/>
          <a:ln>
            <a:noFill/>
          </a:ln>
        </p:spPr>
        <p:txBody>
          <a:bodyPr wrap="square" rtlCol="0">
            <a:spAutoFit/>
          </a:bodyPr>
          <a:lstStyle/>
          <a:p>
            <a:r>
              <a:rPr lang="en-US" sz="2800" dirty="0">
                <a:latin typeface="Century Gothic" panose="020B0502020202020204" pitchFamily="34" charset="0"/>
              </a:rPr>
              <a:t>I think that weight is a vector because it is a force.</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468722" y="4224775"/>
            <a:ext cx="4141380" cy="1815882"/>
          </a:xfrm>
          <a:prstGeom prst="rect">
            <a:avLst/>
          </a:prstGeom>
          <a:noFill/>
          <a:ln>
            <a:noFill/>
          </a:ln>
        </p:spPr>
        <p:txBody>
          <a:bodyPr wrap="square" rtlCol="0">
            <a:spAutoFit/>
          </a:bodyPr>
          <a:lstStyle/>
          <a:p>
            <a:r>
              <a:rPr lang="en-US" sz="2800" dirty="0">
                <a:latin typeface="Century Gothic" panose="020B0502020202020204" pitchFamily="34" charset="0"/>
              </a:rPr>
              <a:t>I think that mass and weight are both vectors because they both act downwards.</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431043" y="738403"/>
            <a:ext cx="3194613" cy="1815882"/>
          </a:xfrm>
          <a:prstGeom prst="rect">
            <a:avLst/>
          </a:prstGeom>
          <a:noFill/>
          <a:ln>
            <a:noFill/>
          </a:ln>
        </p:spPr>
        <p:txBody>
          <a:bodyPr wrap="square" rtlCol="0">
            <a:spAutoFit/>
          </a:bodyPr>
          <a:lstStyle/>
          <a:p>
            <a:r>
              <a:rPr lang="en-US" sz="2800" dirty="0">
                <a:latin typeface="Century Gothic" panose="020B0502020202020204" pitchFamily="34" charset="0"/>
              </a:rPr>
              <a:t>I think that mass is scalar because it does not have a direction.</a:t>
            </a:r>
          </a:p>
        </p:txBody>
      </p:sp>
    </p:spTree>
    <p:extLst>
      <p:ext uri="{BB962C8B-B14F-4D97-AF65-F5344CB8AC3E}">
        <p14:creationId xmlns:p14="http://schemas.microsoft.com/office/powerpoint/2010/main" val="1704903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6" y="915710"/>
            <a:ext cx="10840164" cy="4893647"/>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a scalar quantity?
What is a vector quantity?</a:t>
            </a:r>
          </a:p>
          <a:p>
            <a:pPr marL="457200" indent="-457200">
              <a:buAutoNum type="arabicPeriod"/>
            </a:pPr>
            <a:r>
              <a:rPr lang="en-GB" sz="2400" dirty="0">
                <a:latin typeface="Century Gothic" panose="020B0502020202020204" pitchFamily="34" charset="0"/>
              </a:rPr>
              <a:t>What is the difference between speed and velocity?
What is displacement?</a:t>
            </a:r>
          </a:p>
          <a:p>
            <a:pPr marL="457200" indent="-457200">
              <a:buAutoNum type="arabicPeriod"/>
            </a:pPr>
            <a:r>
              <a:rPr lang="en-GB" sz="2400" dirty="0">
                <a:latin typeface="Century Gothic" panose="020B0502020202020204" pitchFamily="34" charset="0"/>
              </a:rPr>
              <a:t>You travel in a circle for one kilometre, you then rest for two minutes and then travel three more kilometres. You reach the start of the circle. What was the distance travelled in this circle?</a:t>
            </a:r>
          </a:p>
          <a:p>
            <a:pPr marL="457200" indent="-457200">
              <a:buAutoNum type="arabicPeriod"/>
            </a:pPr>
            <a:r>
              <a:rPr lang="en-GB" sz="2400" dirty="0">
                <a:latin typeface="Century Gothic" panose="020B0502020202020204" pitchFamily="34" charset="0"/>
              </a:rPr>
              <a:t>You travel in a circle for one kilometre, you then rest for two minutes and then travel three more kilometres. You reach the start of the circle. What was the displacement travelled in this circle?
What equation is used to calculate speed?
What equation is used to calculate velocity?
What is your velocity if you travel due east for 100m and 10s?</a:t>
            </a:r>
          </a:p>
        </p:txBody>
      </p:sp>
    </p:spTree>
    <p:extLst>
      <p:ext uri="{BB962C8B-B14F-4D97-AF65-F5344CB8AC3E}">
        <p14:creationId xmlns:p14="http://schemas.microsoft.com/office/powerpoint/2010/main" val="35338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10543" y="840152"/>
            <a:ext cx="10965213" cy="4893647"/>
          </a:xfrm>
          <a:prstGeom prst="rect">
            <a:avLst/>
          </a:prstGeom>
          <a:noFill/>
        </p:spPr>
        <p:txBody>
          <a:bodyPr wrap="square">
            <a:spAutoFit/>
          </a:bodyPr>
          <a:lstStyle/>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A scalar quantity only has magnitude/size
A vector quantity has magnitude/size and direction
Speed is a scalar quantity whereas velocity is a vector quantity
Displacement is how far an object travels from its original position two point of reference in a given direction
 1 + 3 = 4 km</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0 km as you travelled back to the original position in the circle</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Speed= </a:t>
            </a:r>
            <a:r>
              <a:rPr lang="en-GB" sz="2400" b="1" u="sng" dirty="0">
                <a:solidFill>
                  <a:srgbClr val="586EC0"/>
                </a:solidFill>
                <a:latin typeface="Century Gothic" panose="020B0502020202020204" pitchFamily="34" charset="0"/>
                <a:cs typeface="Calibri" panose="020F0502020204030204" pitchFamily="34" charset="0"/>
              </a:rPr>
              <a:t>distance</a:t>
            </a:r>
          </a:p>
          <a:p>
            <a:r>
              <a:rPr lang="en-GB" sz="2400" b="1" dirty="0">
                <a:solidFill>
                  <a:srgbClr val="586EC0"/>
                </a:solidFill>
                <a:latin typeface="Century Gothic" panose="020B0502020202020204" pitchFamily="34" charset="0"/>
                <a:cs typeface="Calibri" panose="020F0502020204030204" pitchFamily="34" charset="0"/>
              </a:rPr>
              <a:t>		Time</a:t>
            </a:r>
          </a:p>
          <a:p>
            <a:pPr marL="457200" indent="-457200">
              <a:buAutoNum type="arabicPeriod" startAt="8"/>
            </a:pPr>
            <a:r>
              <a:rPr lang="en-GB" sz="2400" b="1" dirty="0">
                <a:solidFill>
                  <a:srgbClr val="586EC0"/>
                </a:solidFill>
                <a:latin typeface="Century Gothic" panose="020B0502020202020204" pitchFamily="34" charset="0"/>
                <a:cs typeface="Calibri" panose="020F0502020204030204" pitchFamily="34" charset="0"/>
              </a:rPr>
              <a:t>Velocity = </a:t>
            </a:r>
            <a:r>
              <a:rPr lang="en-GB" sz="2400" b="1" u="sng" dirty="0">
                <a:solidFill>
                  <a:srgbClr val="586EC0"/>
                </a:solidFill>
                <a:latin typeface="Century Gothic" panose="020B0502020202020204" pitchFamily="34" charset="0"/>
                <a:cs typeface="Calibri" panose="020F0502020204030204" pitchFamily="34" charset="0"/>
              </a:rPr>
              <a:t>displacement</a:t>
            </a:r>
          </a:p>
          <a:p>
            <a:r>
              <a:rPr lang="en-GB" sz="2400" b="1" dirty="0">
                <a:solidFill>
                  <a:srgbClr val="586EC0"/>
                </a:solidFill>
                <a:latin typeface="Century Gothic" panose="020B0502020202020204" pitchFamily="34" charset="0"/>
                <a:cs typeface="Calibri" panose="020F0502020204030204" pitchFamily="34" charset="0"/>
              </a:rPr>
              <a:t>		       Time</a:t>
            </a:r>
          </a:p>
          <a:p>
            <a:pPr marL="457200" indent="-457200">
              <a:buFont typeface="+mj-lt"/>
              <a:buAutoNum type="arabicPeriod" startAt="9"/>
            </a:pPr>
            <a:r>
              <a:rPr lang="en-GB" sz="2400" b="1" dirty="0">
                <a:solidFill>
                  <a:srgbClr val="586EC0"/>
                </a:solidFill>
                <a:latin typeface="Century Gothic" panose="020B0502020202020204" pitchFamily="34" charset="0"/>
                <a:cs typeface="Calibri" panose="020F0502020204030204" pitchFamily="34" charset="0"/>
              </a:rPr>
              <a:t>Velocity = </a:t>
            </a:r>
            <a:r>
              <a:rPr lang="en-GB" sz="2400" b="1" u="sng" dirty="0">
                <a:solidFill>
                  <a:srgbClr val="586EC0"/>
                </a:solidFill>
                <a:latin typeface="Century Gothic" panose="020B0502020202020204" pitchFamily="34" charset="0"/>
                <a:cs typeface="Calibri" panose="020F0502020204030204" pitchFamily="34" charset="0"/>
              </a:rPr>
              <a:t>100 m</a:t>
            </a:r>
            <a:r>
              <a:rPr lang="en-GB" sz="2400" b="1" dirty="0">
                <a:solidFill>
                  <a:srgbClr val="586EC0"/>
                </a:solidFill>
                <a:latin typeface="Century Gothic" panose="020B0502020202020204" pitchFamily="34" charset="0"/>
                <a:cs typeface="Calibri" panose="020F0502020204030204" pitchFamily="34" charset="0"/>
              </a:rPr>
              <a:t>= 10m/s</a:t>
            </a:r>
          </a:p>
          <a:p>
            <a:pPr lvl="3"/>
            <a:r>
              <a:rPr lang="en-GB" sz="2400" b="1" dirty="0">
                <a:solidFill>
                  <a:srgbClr val="586EC0"/>
                </a:solidFill>
                <a:latin typeface="Century Gothic" panose="020B0502020202020204" pitchFamily="34" charset="0"/>
                <a:cs typeface="Calibri" panose="020F0502020204030204" pitchFamily="34" charset="0"/>
              </a:rPr>
              <a:t>	     10s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a:latin typeface="Century Gothic" panose="020B0502020202020204" pitchFamily="34" charset="0"/>
              </a:rPr>
              <a:t>Explain: </a:t>
            </a:r>
            <a:r>
              <a:rPr lang="en-GB" i="1">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63471" y="1436287"/>
            <a:ext cx="3710775" cy="2308324"/>
          </a:xfrm>
          <a:prstGeom prst="rect">
            <a:avLst/>
          </a:prstGeom>
          <a:noFill/>
          <a:ln>
            <a:noFill/>
          </a:ln>
        </p:spPr>
        <p:txBody>
          <a:bodyPr wrap="square" rtlCol="0">
            <a:spAutoFit/>
          </a:bodyPr>
          <a:lstStyle/>
          <a:p>
            <a:r>
              <a:rPr lang="en-US" sz="2400" dirty="0">
                <a:latin typeface="Century Gothic" panose="020B0502020202020204" pitchFamily="34" charset="0"/>
              </a:rPr>
              <a:t>This is the biggest bus route in Europe at  a distance of 26 miles. </a:t>
            </a:r>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how this route has a displacement of zero. </a:t>
            </a:r>
          </a:p>
        </p:txBody>
      </p:sp>
      <p:sp>
        <p:nvSpPr>
          <p:cNvPr id="7" name="TextBox 6">
            <a:extLst>
              <a:ext uri="{FF2B5EF4-FFF2-40B4-BE49-F238E27FC236}">
                <a16:creationId xmlns:a16="http://schemas.microsoft.com/office/drawing/2014/main" id="{B7A3DBB4-E61A-41DB-AB0D-ECE0B2A2E82B}"/>
              </a:ext>
            </a:extLst>
          </p:cNvPr>
          <p:cNvSpPr txBox="1"/>
          <p:nvPr/>
        </p:nvSpPr>
        <p:spPr>
          <a:xfrm>
            <a:off x="289826" y="4386406"/>
            <a:ext cx="6422606"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GB" sz="1800" dirty="0">
                <a:solidFill>
                  <a:srgbClr val="586EC0"/>
                </a:solidFill>
                <a:latin typeface="Century Gothic" panose="020B0502020202020204" pitchFamily="34" charset="0"/>
                <a:cs typeface="Calibri" panose="020F0502020204030204" pitchFamily="34" charset="0"/>
              </a:rPr>
              <a:t>Displacement is how far an object travels from its original position two point of reference in a given direction.</a:t>
            </a:r>
          </a:p>
          <a:p>
            <a:pPr marL="342900" indent="-342900">
              <a:buFont typeface="Arial" panose="020B0604020202020204" pitchFamily="34" charset="0"/>
              <a:buChar char="•"/>
            </a:pPr>
            <a:r>
              <a:rPr lang="en-GB" dirty="0">
                <a:solidFill>
                  <a:srgbClr val="586EC0"/>
                </a:solidFill>
                <a:latin typeface="Century Gothic" panose="020B0502020202020204" pitchFamily="34" charset="0"/>
                <a:cs typeface="Calibri" panose="020F0502020204030204" pitchFamily="34" charset="0"/>
              </a:rPr>
              <a:t>Displacement will be zero if you start in Northfield, move clockwise and finish in Northfield. This is because you have travelled in a particular direction </a:t>
            </a:r>
            <a:r>
              <a:rPr lang="en-GB" b="1" dirty="0">
                <a:solidFill>
                  <a:srgbClr val="586EC0"/>
                </a:solidFill>
                <a:latin typeface="Century Gothic" panose="020B0502020202020204" pitchFamily="34" charset="0"/>
                <a:cs typeface="Calibri" panose="020F0502020204030204" pitchFamily="34" charset="0"/>
              </a:rPr>
              <a:t>and </a:t>
            </a:r>
            <a:r>
              <a:rPr lang="en-GB" dirty="0">
                <a:solidFill>
                  <a:srgbClr val="586EC0"/>
                </a:solidFill>
                <a:latin typeface="Century Gothic" panose="020B0502020202020204" pitchFamily="34" charset="0"/>
                <a:cs typeface="Calibri" panose="020F0502020204030204" pitchFamily="34" charset="0"/>
              </a:rPr>
              <a:t>you have travelled from the original position back to the original position.</a:t>
            </a:r>
            <a:endParaRPr lang="en-US" dirty="0">
              <a:solidFill>
                <a:schemeClr val="accent1"/>
              </a:solidFill>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685630" y="3882614"/>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pic>
        <p:nvPicPr>
          <p:cNvPr id="1026" name="Picture 2" descr="Esther Barnes on X: &quot;#30daysofbiking Due to the quieter roads today seemed  like a great day to do some physical distancing around the number 11 bus  route. This has been on my">
            <a:extLst>
              <a:ext uri="{FF2B5EF4-FFF2-40B4-BE49-F238E27FC236}">
                <a16:creationId xmlns:a16="http://schemas.microsoft.com/office/drawing/2014/main" id="{73FA808F-F84E-0365-DD79-534AED1A5E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3" t="34262"/>
          <a:stretch/>
        </p:blipFill>
        <p:spPr bwMode="auto">
          <a:xfrm>
            <a:off x="3757270" y="914399"/>
            <a:ext cx="2878780" cy="1939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49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1279493"/>
            <a:ext cx="10959600" cy="4766618"/>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panose="020B0502020202020204" pitchFamily="34" charset="0"/>
                <a:ea typeface="Century Gothic"/>
                <a:cs typeface="Century Gothic"/>
                <a:sym typeface="Century Gothic"/>
              </a:rPr>
              <a:t>State the definition of speed.</a:t>
            </a:r>
            <a:endParaRPr sz="2400" dirty="0">
              <a:latin typeface="Century Gothic" panose="020B0502020202020204" pitchFamily="34" charset="0"/>
            </a:endParaRPr>
          </a:p>
          <a:p>
            <a:pPr marL="457200" marR="0" lvl="0" indent="-457200" algn="l" rtl="0">
              <a:spcBef>
                <a:spcPts val="0"/>
              </a:spcBef>
              <a:spcAft>
                <a:spcPts val="0"/>
              </a:spcAft>
              <a:buNone/>
            </a:pPr>
            <a:endParaRPr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AutoNum type="arabicPeriod" startAt="2"/>
            </a:pPr>
            <a:r>
              <a:rPr lang="en-GB" sz="2400" dirty="0">
                <a:solidFill>
                  <a:schemeClr val="dk1"/>
                </a:solidFill>
                <a:latin typeface="Century Gothic" panose="020B0502020202020204" pitchFamily="34" charset="0"/>
                <a:ea typeface="Century Gothic"/>
                <a:cs typeface="Century Gothic"/>
                <a:sym typeface="Century Gothic"/>
              </a:rPr>
              <a:t>State the equation used to calculate speed.</a:t>
            </a:r>
          </a:p>
          <a:p>
            <a:pPr marL="457200" marR="0" lvl="0" indent="-457200" algn="l" rtl="0">
              <a:spcBef>
                <a:spcPts val="0"/>
              </a:spcBef>
              <a:spcAft>
                <a:spcPts val="0"/>
              </a:spcAft>
              <a:buAutoNum type="arabicPeriod" startAt="2"/>
            </a:pPr>
            <a:endParaRPr sz="2400" dirty="0">
              <a:latin typeface="Century Gothic" panose="020B0502020202020204" pitchFamily="34" charset="0"/>
            </a:endParaRPr>
          </a:p>
          <a:p>
            <a:pPr marL="457200" marR="0" lvl="0" indent="-457200" algn="l" rtl="0">
              <a:spcBef>
                <a:spcPts val="0"/>
              </a:spcBef>
              <a:spcAft>
                <a:spcPts val="0"/>
              </a:spcAft>
              <a:buNone/>
            </a:pPr>
            <a:endParaRPr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AutoNum type="arabicPeriod" startAt="3"/>
            </a:pPr>
            <a:r>
              <a:rPr lang="en-GB" sz="2400" dirty="0">
                <a:solidFill>
                  <a:schemeClr val="dk1"/>
                </a:solidFill>
                <a:latin typeface="Century Gothic" panose="020B0502020202020204" pitchFamily="34" charset="0"/>
                <a:ea typeface="Century Gothic"/>
                <a:cs typeface="Century Gothic"/>
                <a:sym typeface="Century Gothic"/>
              </a:rPr>
              <a:t>State the SI unit for speed.</a:t>
            </a:r>
          </a:p>
          <a:p>
            <a:pPr marL="457200" marR="0" lvl="0" indent="-457200" algn="l" rtl="0">
              <a:spcBef>
                <a:spcPts val="0"/>
              </a:spcBef>
              <a:spcAft>
                <a:spcPts val="0"/>
              </a:spcAft>
              <a:buAutoNum type="arabicPeriod" startAt="3"/>
            </a:pPr>
            <a:endParaRPr lang="en-GB" sz="2400" dirty="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AutoNum type="arabicPeriod" startAt="3"/>
            </a:pPr>
            <a:r>
              <a:rPr lang="en-GB" sz="2400" dirty="0">
                <a:latin typeface="Century Gothic" panose="020B0502020202020204" pitchFamily="34" charset="0"/>
              </a:rPr>
              <a:t>State the SI unit for mass and for weight.</a:t>
            </a:r>
          </a:p>
          <a:p>
            <a:pPr marL="457200" marR="0" lvl="0" indent="-457200" algn="l" rtl="0">
              <a:spcBef>
                <a:spcPts val="0"/>
              </a:spcBef>
              <a:spcAft>
                <a:spcPts val="0"/>
              </a:spcAft>
              <a:buAutoNum type="arabicPeriod" startAt="3"/>
            </a:pPr>
            <a:endParaRPr lang="en-GB" sz="2400" dirty="0">
              <a:latin typeface="Century Gothic" panose="020B0502020202020204" pitchFamily="34" charset="0"/>
            </a:endParaRPr>
          </a:p>
          <a:p>
            <a:pPr marL="457200" marR="0" lvl="0" indent="-457200" algn="l" rtl="0">
              <a:spcBef>
                <a:spcPts val="0"/>
              </a:spcBef>
              <a:spcAft>
                <a:spcPts val="0"/>
              </a:spcAft>
              <a:buAutoNum type="arabicPeriod" startAt="3"/>
            </a:pPr>
            <a:r>
              <a:rPr lang="en-GB" sz="2400" dirty="0">
                <a:latin typeface="Century Gothic" panose="020B0502020202020204" pitchFamily="34" charset="0"/>
              </a:rPr>
              <a:t>Explain the difference between mass and weight.</a:t>
            </a:r>
            <a:endParaRPr sz="2400" dirty="0">
              <a:latin typeface="Century Gothic" panose="020B0502020202020204" pitchFamily="34" charset="0"/>
            </a:endParaRPr>
          </a:p>
        </p:txBody>
      </p:sp>
      <p:sp>
        <p:nvSpPr>
          <p:cNvPr id="94" name="Google Shape;94;g7947b471f8_0_186"/>
          <p:cNvSpPr txBox="1"/>
          <p:nvPr/>
        </p:nvSpPr>
        <p:spPr>
          <a:xfrm>
            <a:off x="973375" y="1611542"/>
            <a:ext cx="10448285" cy="4168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The distance covered per unit time.</a:t>
            </a:r>
            <a:endParaRPr b="1"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95" name="Google Shape;95;g7947b471f8_0_186"/>
              <p:cNvSpPr txBox="1"/>
              <p:nvPr/>
            </p:nvSpPr>
            <p:spPr>
              <a:xfrm>
                <a:off x="973374" y="2346497"/>
                <a:ext cx="7364291" cy="3767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14:m>
                  <m:oMathPara xmlns:m="http://schemas.openxmlformats.org/officeDocument/2006/math">
                    <m:oMathParaPr>
                      <m:jc m:val="left"/>
                    </m:oMathParaPr>
                    <m:oMath xmlns:m="http://schemas.openxmlformats.org/officeDocument/2006/math">
                      <m:r>
                        <a:rPr lang="ar-AE" sz="2400" b="1" i="1" smtClean="0">
                          <a:solidFill>
                            <a:schemeClr val="accent1"/>
                          </a:solidFill>
                          <a:latin typeface="Cambria Math" panose="02040503050406030204" pitchFamily="18" charset="0"/>
                          <a:ea typeface="Century Gothic"/>
                          <a:cs typeface="Century Gothic"/>
                          <a:sym typeface="Century Gothic"/>
                        </a:rPr>
                        <m:t>𝑺𝒑𝒆𝒆𝒅</m:t>
                      </m:r>
                      <m:r>
                        <a:rPr lang="ar-AE" sz="2400" b="1" i="1" smtClean="0">
                          <a:solidFill>
                            <a:schemeClr val="accent1"/>
                          </a:solidFill>
                          <a:latin typeface="Cambria Math" panose="02040503050406030204" pitchFamily="18" charset="0"/>
                          <a:ea typeface="Century Gothic"/>
                          <a:cs typeface="Century Gothic"/>
                          <a:sym typeface="Century Gothic"/>
                        </a:rPr>
                        <m:t>=</m:t>
                      </m:r>
                      <m:f>
                        <m:fPr>
                          <m:ctrlPr>
                            <a:rPr lang="ar-AE" sz="2400" b="1" i="1" smtClean="0">
                              <a:solidFill>
                                <a:schemeClr val="accent1"/>
                              </a:solidFill>
                              <a:latin typeface="Cambria Math" panose="02040503050406030204" pitchFamily="18" charset="0"/>
                              <a:sym typeface="Century Gothic"/>
                            </a:rPr>
                          </m:ctrlPr>
                        </m:fPr>
                        <m:num>
                          <m:r>
                            <a:rPr lang="ar-AE" sz="2400" b="1" i="1" smtClean="0">
                              <a:solidFill>
                                <a:schemeClr val="accent1"/>
                              </a:solidFill>
                              <a:latin typeface="Cambria Math" panose="02040503050406030204" pitchFamily="18" charset="0"/>
                              <a:sym typeface="Century Gothic"/>
                            </a:rPr>
                            <m:t>𝑫𝒊𝒔𝒕𝒂𝒏𝒄𝒆</m:t>
                          </m:r>
                        </m:num>
                        <m:den>
                          <m:r>
                            <a:rPr lang="ar-AE" sz="2400" b="1" i="1" smtClean="0">
                              <a:solidFill>
                                <a:schemeClr val="accent1"/>
                              </a:solidFill>
                              <a:latin typeface="Cambria Math" panose="02040503050406030204" pitchFamily="18" charset="0"/>
                              <a:sym typeface="Century Gothic"/>
                            </a:rPr>
                            <m:t>𝑻𝒊𝒎𝒆</m:t>
                          </m:r>
                        </m:den>
                      </m:f>
                    </m:oMath>
                  </m:oMathPara>
                </a14:m>
                <a:endParaRPr lang="ar-AE" sz="2400" b="1" dirty="0">
                  <a:solidFill>
                    <a:schemeClr val="accent1"/>
                  </a:solidFill>
                  <a:latin typeface="Century Gothic" panose="020B0502020202020204" pitchFamily="34" charset="0"/>
                  <a:ea typeface="Century Gothic"/>
                  <a:cs typeface="Century Gothic"/>
                  <a:sym typeface="Century Gothic"/>
                </a:endParaRPr>
              </a:p>
            </p:txBody>
          </p:sp>
        </mc:Choice>
        <mc:Fallback xmlns="">
          <p:sp>
            <p:nvSpPr>
              <p:cNvPr id="95" name="Google Shape;95;g7947b471f8_0_186"/>
              <p:cNvSpPr txBox="1">
                <a:spLocks noRot="1" noChangeAspect="1" noMove="1" noResize="1" noEditPoints="1" noAdjustHandles="1" noChangeArrowheads="1" noChangeShapeType="1" noTextEdit="1"/>
              </p:cNvSpPr>
              <p:nvPr/>
            </p:nvSpPr>
            <p:spPr>
              <a:xfrm>
                <a:off x="973374" y="2346497"/>
                <a:ext cx="7364291" cy="376770"/>
              </a:xfrm>
              <a:prstGeom prst="rect">
                <a:avLst/>
              </a:prstGeom>
              <a:blipFill>
                <a:blip r:embed="rId3"/>
                <a:stretch>
                  <a:fillRect l="-1893" b="-106452"/>
                </a:stretch>
              </a:blipFill>
              <a:ln>
                <a:noFill/>
              </a:ln>
            </p:spPr>
            <p:txBody>
              <a:bodyPr/>
              <a:lstStyle/>
              <a:p>
                <a:r>
                  <a:rPr lang="en-GB">
                    <a:noFill/>
                  </a:rPr>
                  <a:t> </a:t>
                </a:r>
              </a:p>
            </p:txBody>
          </p:sp>
        </mc:Fallback>
      </mc:AlternateContent>
      <p:sp>
        <p:nvSpPr>
          <p:cNvPr id="96" name="Google Shape;96;g7947b471f8_0_186"/>
          <p:cNvSpPr txBox="1"/>
          <p:nvPr/>
        </p:nvSpPr>
        <p:spPr>
          <a:xfrm>
            <a:off x="973374" y="3465417"/>
            <a:ext cx="1018662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Metres per second (m/s)</a:t>
            </a:r>
            <a:endParaRPr b="1" dirty="0">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dirty="0">
                <a:solidFill>
                  <a:schemeClr val="dk1"/>
                </a:solidFill>
                <a:latin typeface="Century Gothic" panose="020B0502020202020204" pitchFamily="34" charset="0"/>
                <a:ea typeface="Century Gothic"/>
                <a:cs typeface="Century Gothic"/>
                <a:sym typeface="Century Gothic"/>
              </a:rPr>
              <a:t>Scalars and Vectors</a:t>
            </a:r>
            <a:endParaRPr lang="en-GB" u="sng" dirty="0">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884108" y="4158928"/>
            <a:ext cx="9176266" cy="461665"/>
          </a:xfrm>
          <a:prstGeom prst="rect">
            <a:avLst/>
          </a:prstGeom>
        </p:spPr>
        <p:txBody>
          <a:bodyPr wrap="square">
            <a:spAutoFit/>
          </a:bodyPr>
          <a:lstStyle/>
          <a:p>
            <a:r>
              <a:rPr lang="en-GB" sz="2400" b="1" dirty="0">
                <a:solidFill>
                  <a:schemeClr val="accent1"/>
                </a:solidFill>
                <a:latin typeface="Century Gothic" panose="020B0502020202020204" pitchFamily="34" charset="0"/>
              </a:rPr>
              <a:t>Mass: kg, Weight: N</a:t>
            </a:r>
            <a:endParaRPr lang="en-US" sz="2400" b="1" dirty="0">
              <a:solidFill>
                <a:schemeClr val="accent1"/>
              </a:solidFill>
              <a:latin typeface="Century Gothic" panose="020B0502020202020204" pitchFamily="34" charset="0"/>
            </a:endParaRPr>
          </a:p>
        </p:txBody>
      </p:sp>
      <p:sp>
        <p:nvSpPr>
          <p:cNvPr id="6" name="Rectangle 5">
            <a:extLst>
              <a:ext uri="{FF2B5EF4-FFF2-40B4-BE49-F238E27FC236}">
                <a16:creationId xmlns:a16="http://schemas.microsoft.com/office/drawing/2014/main" id="{A14B7350-08BE-4445-BBE9-A5DE0BB5C131}"/>
              </a:ext>
            </a:extLst>
          </p:cNvPr>
          <p:cNvSpPr/>
          <p:nvPr/>
        </p:nvSpPr>
        <p:spPr>
          <a:xfrm>
            <a:off x="906143" y="4933771"/>
            <a:ext cx="9132195" cy="830997"/>
          </a:xfrm>
          <a:prstGeom prst="rect">
            <a:avLst/>
          </a:prstGeom>
        </p:spPr>
        <p:txBody>
          <a:bodyPr wrap="square">
            <a:spAutoFit/>
          </a:bodyPr>
          <a:lstStyle/>
          <a:p>
            <a:r>
              <a:rPr lang="en-GB" sz="2400" b="1" dirty="0">
                <a:solidFill>
                  <a:schemeClr val="accent1"/>
                </a:solidFill>
                <a:latin typeface="Century Gothic" panose="020B0502020202020204" pitchFamily="34" charset="0"/>
              </a:rPr>
              <a:t>Mass is the amount of matter in an object and weight is the effect of gravity on that mass.</a:t>
            </a:r>
            <a:endParaRPr lang="en-US" sz="2400" b="1" dirty="0">
              <a:solidFill>
                <a:schemeClr val="accent1"/>
              </a:solidFill>
              <a:latin typeface="Century Gothic" panose="020B0502020202020204" pitchFamily="34" charset="0"/>
            </a:endParaRPr>
          </a:p>
        </p:txBody>
      </p:sp>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dirty="0">
                <a:solidFill>
                  <a:schemeClr val="dk1"/>
                </a:solidFill>
                <a:latin typeface="Century Gothic" panose="020B0502020202020204" pitchFamily="34" charset="0"/>
                <a:ea typeface="Century Gothic"/>
                <a:cs typeface="Century Gothic"/>
                <a:sym typeface="Century Gothic"/>
              </a:rPr>
              <a:t>Answer the following questions:</a:t>
            </a:r>
            <a:endParaRPr lang="en-GB" dirty="0">
              <a:latin typeface="Century Gothic" panose="020B0502020202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0AA62C55-94FE-1C0B-19FD-9AD182807660}"/>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86379" y="5472780"/>
            <a:ext cx="1090473" cy="1164583"/>
          </a:xfrm>
          <a:prstGeom prst="rect">
            <a:avLst/>
          </a:prstGeom>
        </p:spPr>
      </p:pic>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1080000"/>
            <a:ext cx="4080986" cy="3323987"/>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Complete the activity.</a:t>
            </a:r>
          </a:p>
          <a:p>
            <a:endParaRPr lang="en-GB" sz="2400" dirty="0">
              <a:latin typeface="Century Gothic" panose="020B0502020202020204" pitchFamily="34" charset="0"/>
            </a:endParaRPr>
          </a:p>
          <a:p>
            <a:r>
              <a:rPr lang="en-GB" sz="2400" dirty="0">
                <a:latin typeface="Century Gothic" panose="020B0502020202020204" pitchFamily="34" charset="0"/>
              </a:rPr>
              <a:t>State all equations where you use them and remember to include units.</a:t>
            </a:r>
          </a:p>
          <a:p>
            <a:endParaRPr lang="en-GB" sz="2400" dirty="0">
              <a:latin typeface="Century Gothic" panose="020B0502020202020204" pitchFamily="34" charset="0"/>
            </a:endParaRPr>
          </a:p>
          <a:p>
            <a:r>
              <a:rPr lang="en-GB" sz="2400" dirty="0">
                <a:latin typeface="Century Gothic" panose="020B0502020202020204" pitchFamily="34" charset="0"/>
              </a:rPr>
              <a:t>Ensure you include directions for any vector quantities. </a:t>
            </a: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dirty="0">
                <a:solidFill>
                  <a:schemeClr val="dk1"/>
                </a:solidFill>
                <a:latin typeface="Century Gothic"/>
                <a:ea typeface="Century Gothic"/>
                <a:cs typeface="Century Gothic"/>
                <a:sym typeface="Century Gothic"/>
              </a:rPr>
              <a:t>Scalars and Vectors</a:t>
            </a:r>
          </a:p>
        </p:txBody>
      </p:sp>
      <p:pic>
        <p:nvPicPr>
          <p:cNvPr id="6" name="Picture 5" descr="Graphical user interface, text, application, email&#10;&#10;Description automatically generated">
            <a:extLst>
              <a:ext uri="{FF2B5EF4-FFF2-40B4-BE49-F238E27FC236}">
                <a16:creationId xmlns:a16="http://schemas.microsoft.com/office/drawing/2014/main" id="{8112BDBF-EBDB-054B-8C69-3C3DD45B09AB}"/>
              </a:ext>
            </a:extLst>
          </p:cNvPr>
          <p:cNvPicPr>
            <a:picLocks noChangeAspect="1"/>
          </p:cNvPicPr>
          <p:nvPr/>
        </p:nvPicPr>
        <p:blipFill>
          <a:blip r:embed="rId3"/>
          <a:stretch>
            <a:fillRect/>
          </a:stretch>
        </p:blipFill>
        <p:spPr>
          <a:xfrm>
            <a:off x="6458629" y="571500"/>
            <a:ext cx="4826456" cy="6858000"/>
          </a:xfrm>
          <a:prstGeom prst="rect">
            <a:avLst/>
          </a:prstGeom>
          <a:ln>
            <a:solidFill>
              <a:schemeClr val="tx1"/>
            </a:solidFill>
          </a:ln>
        </p:spPr>
      </p:pic>
      <p:pic>
        <p:nvPicPr>
          <p:cNvPr id="4" name="Picture 3" descr="Table&#10;&#10;Description automatically generated">
            <a:extLst>
              <a:ext uri="{FF2B5EF4-FFF2-40B4-BE49-F238E27FC236}">
                <a16:creationId xmlns:a16="http://schemas.microsoft.com/office/drawing/2014/main" id="{17F8AFC6-CCF7-E24B-B964-06E3E5A2DD08}"/>
              </a:ext>
            </a:extLst>
          </p:cNvPr>
          <p:cNvPicPr>
            <a:picLocks noChangeAspect="1"/>
          </p:cNvPicPr>
          <p:nvPr/>
        </p:nvPicPr>
        <p:blipFill>
          <a:blip r:embed="rId4"/>
          <a:stretch>
            <a:fillRect/>
          </a:stretch>
        </p:blipFill>
        <p:spPr>
          <a:xfrm>
            <a:off x="5252532" y="1387091"/>
            <a:ext cx="4854677" cy="6858000"/>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5BC8-23B0-5DF7-6CCA-8E01657367E3}"/>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Table&#10;&#10;Description automatically generated">
            <a:extLst>
              <a:ext uri="{FF2B5EF4-FFF2-40B4-BE49-F238E27FC236}">
                <a16:creationId xmlns:a16="http://schemas.microsoft.com/office/drawing/2014/main" id="{2509DEC3-2BEE-916A-24C3-0FA2A4346339}"/>
              </a:ext>
            </a:extLst>
          </p:cNvPr>
          <p:cNvPicPr>
            <a:picLocks noChangeAspect="1"/>
          </p:cNvPicPr>
          <p:nvPr/>
        </p:nvPicPr>
        <p:blipFill>
          <a:blip r:embed="rId2"/>
          <a:stretch>
            <a:fillRect/>
          </a:stretch>
        </p:blipFill>
        <p:spPr>
          <a:xfrm>
            <a:off x="539999" y="960005"/>
            <a:ext cx="9504545" cy="4820580"/>
          </a:xfrm>
          <a:prstGeom prst="rect">
            <a:avLst/>
          </a:prstGeom>
          <a:ln>
            <a:solidFill>
              <a:schemeClr val="tx1"/>
            </a:solidFill>
          </a:ln>
        </p:spPr>
      </p:pic>
      <p:sp>
        <p:nvSpPr>
          <p:cNvPr id="5" name="Rectangle 4">
            <a:extLst>
              <a:ext uri="{FF2B5EF4-FFF2-40B4-BE49-F238E27FC236}">
                <a16:creationId xmlns:a16="http://schemas.microsoft.com/office/drawing/2014/main" id="{B3CA7324-6716-E3D3-16AA-3404B8FA4D61}"/>
              </a:ext>
            </a:extLst>
          </p:cNvPr>
          <p:cNvSpPr/>
          <p:nvPr/>
        </p:nvSpPr>
        <p:spPr>
          <a:xfrm>
            <a:off x="954660" y="1371984"/>
            <a:ext cx="5192447" cy="404534"/>
          </a:xfrm>
          <a:prstGeom prst="rect">
            <a:avLst/>
          </a:prstGeom>
        </p:spPr>
        <p:txBody>
          <a:bodyPr wrap="none">
            <a:spAutoFit/>
          </a:bodyPr>
          <a:lstStyle/>
          <a:p>
            <a:pPr>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A quantity that has magnitude/size only.</a:t>
            </a:r>
            <a:endParaRPr lang="en-GB" sz="2000" b="1" dirty="0">
              <a:solidFill>
                <a:schemeClr val="accent1"/>
              </a:solidFill>
              <a:latin typeface="Calibri" panose="020F0502020204030204" pitchFamily="34" charset="0"/>
              <a:ea typeface="Calibri" panose="020F0502020204030204" pitchFamily="34" charset="0"/>
            </a:endParaRPr>
          </a:p>
        </p:txBody>
      </p:sp>
      <p:sp>
        <p:nvSpPr>
          <p:cNvPr id="6" name="Rectangle 5">
            <a:extLst>
              <a:ext uri="{FF2B5EF4-FFF2-40B4-BE49-F238E27FC236}">
                <a16:creationId xmlns:a16="http://schemas.microsoft.com/office/drawing/2014/main" id="{D290FC26-837C-546C-7FF8-77F84F296B92}"/>
              </a:ext>
            </a:extLst>
          </p:cNvPr>
          <p:cNvSpPr/>
          <p:nvPr/>
        </p:nvSpPr>
        <p:spPr>
          <a:xfrm>
            <a:off x="918958" y="2364338"/>
            <a:ext cx="6279283" cy="404534"/>
          </a:xfrm>
          <a:prstGeom prst="rect">
            <a:avLst/>
          </a:prstGeom>
        </p:spPr>
        <p:txBody>
          <a:bodyPr wrap="none">
            <a:spAutoFit/>
          </a:bodyPr>
          <a:lstStyle/>
          <a:p>
            <a:pPr>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A quantity that has magnitude/size and direction.</a:t>
            </a:r>
            <a:endParaRPr lang="en-GB" sz="2000" b="1"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8FF3EB9A-62BE-F268-1B68-BC0D5401EFC6}"/>
              </a:ext>
            </a:extLst>
          </p:cNvPr>
          <p:cNvSpPr/>
          <p:nvPr/>
        </p:nvSpPr>
        <p:spPr>
          <a:xfrm>
            <a:off x="796764" y="4463534"/>
            <a:ext cx="4063933" cy="400110"/>
          </a:xfrm>
          <a:prstGeom prst="rect">
            <a:avLst/>
          </a:prstGeom>
        </p:spPr>
        <p:txBody>
          <a:bodyPr wrap="none">
            <a:spAutoFit/>
          </a:bodyPr>
          <a:lstStyle/>
          <a:p>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Distance, speed, mass, energy</a:t>
            </a:r>
            <a:r>
              <a:rPr lang="en-GB" sz="2000" b="1" dirty="0">
                <a:solidFill>
                  <a:schemeClr val="accent1"/>
                </a:solidFill>
              </a:rPr>
              <a:t> </a:t>
            </a:r>
          </a:p>
        </p:txBody>
      </p:sp>
      <p:sp>
        <p:nvSpPr>
          <p:cNvPr id="8" name="Rectangle 7">
            <a:extLst>
              <a:ext uri="{FF2B5EF4-FFF2-40B4-BE49-F238E27FC236}">
                <a16:creationId xmlns:a16="http://schemas.microsoft.com/office/drawing/2014/main" id="{14F15954-89A1-83CD-7C26-5018B64801D8}"/>
              </a:ext>
            </a:extLst>
          </p:cNvPr>
          <p:cNvSpPr/>
          <p:nvPr/>
        </p:nvSpPr>
        <p:spPr>
          <a:xfrm>
            <a:off x="5137029" y="4463534"/>
            <a:ext cx="3671198" cy="1015663"/>
          </a:xfrm>
          <a:prstGeom prst="rect">
            <a:avLst/>
          </a:prstGeom>
        </p:spPr>
        <p:txBody>
          <a:bodyPr wrap="square">
            <a:spAutoFit/>
          </a:bodyPr>
          <a:lstStyle/>
          <a:p>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Displacement, acceleration, weight, force, velocity</a:t>
            </a:r>
            <a:r>
              <a:rPr lang="en-GB" sz="2000" b="1" dirty="0">
                <a:solidFill>
                  <a:schemeClr val="accent1"/>
                </a:solidFill>
              </a:rPr>
              <a:t> </a:t>
            </a:r>
          </a:p>
        </p:txBody>
      </p:sp>
    </p:spTree>
    <p:extLst>
      <p:ext uri="{BB962C8B-B14F-4D97-AF65-F5344CB8AC3E}">
        <p14:creationId xmlns:p14="http://schemas.microsoft.com/office/powerpoint/2010/main" val="2491986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5BC8-23B0-5DF7-6CCA-8E01657367E3}"/>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5" name="Picture 4" descr="A picture containing table&#10;&#10;Description automatically generated">
            <a:extLst>
              <a:ext uri="{FF2B5EF4-FFF2-40B4-BE49-F238E27FC236}">
                <a16:creationId xmlns:a16="http://schemas.microsoft.com/office/drawing/2014/main" id="{74A544F2-9BCC-9F30-EE2E-F443CFD163B1}"/>
              </a:ext>
            </a:extLst>
          </p:cNvPr>
          <p:cNvPicPr>
            <a:picLocks noChangeAspect="1"/>
          </p:cNvPicPr>
          <p:nvPr/>
        </p:nvPicPr>
        <p:blipFill>
          <a:blip r:embed="rId2"/>
          <a:stretch>
            <a:fillRect/>
          </a:stretch>
        </p:blipFill>
        <p:spPr>
          <a:xfrm>
            <a:off x="539999" y="1010803"/>
            <a:ext cx="9296727" cy="4431921"/>
          </a:xfrm>
          <a:prstGeom prst="rect">
            <a:avLst/>
          </a:prstGeom>
          <a:ln>
            <a:solidFill>
              <a:schemeClr val="tx1"/>
            </a:solidFill>
          </a:ln>
        </p:spPr>
      </p:pic>
      <p:sp>
        <p:nvSpPr>
          <p:cNvPr id="6" name="TextBox 5">
            <a:extLst>
              <a:ext uri="{FF2B5EF4-FFF2-40B4-BE49-F238E27FC236}">
                <a16:creationId xmlns:a16="http://schemas.microsoft.com/office/drawing/2014/main" id="{17C6AB33-0FDD-3323-635A-A9FFB1121817}"/>
              </a:ext>
            </a:extLst>
          </p:cNvPr>
          <p:cNvSpPr txBox="1"/>
          <p:nvPr/>
        </p:nvSpPr>
        <p:spPr>
          <a:xfrm>
            <a:off x="845128" y="1842655"/>
            <a:ext cx="4213013"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How far an object has travelled. </a:t>
            </a:r>
            <a:endParaRPr lang="en-GB" sz="2000" dirty="0">
              <a:solidFill>
                <a:schemeClr val="accent1"/>
              </a:solidFill>
              <a:latin typeface="Century Gothic" panose="020B0502020202020204" pitchFamily="34" charset="0"/>
            </a:endParaRPr>
          </a:p>
        </p:txBody>
      </p:sp>
      <p:sp>
        <p:nvSpPr>
          <p:cNvPr id="7" name="Rectangle 6">
            <a:extLst>
              <a:ext uri="{FF2B5EF4-FFF2-40B4-BE49-F238E27FC236}">
                <a16:creationId xmlns:a16="http://schemas.microsoft.com/office/drawing/2014/main" id="{89669957-E333-6632-B856-B378B6479DB0}"/>
              </a:ext>
            </a:extLst>
          </p:cNvPr>
          <p:cNvSpPr/>
          <p:nvPr/>
        </p:nvSpPr>
        <p:spPr>
          <a:xfrm>
            <a:off x="845127" y="2759329"/>
            <a:ext cx="8769927" cy="404534"/>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The position of an object relative to its starting point or another object. </a:t>
            </a:r>
            <a:endParaRPr lang="en-GB" sz="2000" dirty="0">
              <a:solidFill>
                <a:schemeClr val="accent1"/>
              </a:solidFill>
              <a:latin typeface="Century Gothic" panose="020B050202020202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72699A55-16F6-06B4-3BBB-2AEB7846282B}"/>
              </a:ext>
            </a:extLst>
          </p:cNvPr>
          <p:cNvSpPr/>
          <p:nvPr/>
        </p:nvSpPr>
        <p:spPr>
          <a:xfrm>
            <a:off x="872837" y="3638031"/>
            <a:ext cx="5258171" cy="404534"/>
          </a:xfrm>
          <a:prstGeom prst="rect">
            <a:avLst/>
          </a:prstGeom>
        </p:spPr>
        <p:txBody>
          <a:bodyPr wrap="none">
            <a:spAutoFit/>
          </a:bodyPr>
          <a:lstStyle/>
          <a:p>
            <a:pPr>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How far an object travels in a given time.</a:t>
            </a:r>
            <a:endParaRPr lang="en-GB" sz="2000" dirty="0">
              <a:solidFill>
                <a:schemeClr val="accent1"/>
              </a:solidFill>
              <a:latin typeface="Century Gothic" panose="020B050202020202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56E49AF0-52ED-5184-C467-CB3188A9CD14}"/>
              </a:ext>
            </a:extLst>
          </p:cNvPr>
          <p:cNvSpPr/>
          <p:nvPr/>
        </p:nvSpPr>
        <p:spPr>
          <a:xfrm>
            <a:off x="872836" y="4546326"/>
            <a:ext cx="8007927" cy="733855"/>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How far an object travels in a given direction in a given time (speed with direction).</a:t>
            </a:r>
            <a:endParaRPr lang="en-GB" sz="2000" dirty="0">
              <a:solidFill>
                <a:schemeClr val="accent1"/>
              </a:solidFill>
              <a:latin typeface="Century Gothic" panose="020B0502020202020204" pitchFamily="34" charset="0"/>
              <a:ea typeface="Calibri" panose="020F0502020204030204" pitchFamily="34" charset="0"/>
            </a:endParaRPr>
          </a:p>
        </p:txBody>
      </p:sp>
    </p:spTree>
    <p:extLst>
      <p:ext uri="{BB962C8B-B14F-4D97-AF65-F5344CB8AC3E}">
        <p14:creationId xmlns:p14="http://schemas.microsoft.com/office/powerpoint/2010/main" val="36933267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5BC8-23B0-5DF7-6CCA-8E01657367E3}"/>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Graphical user interface, text, application, email&#10;&#10;Description automatically generated">
            <a:extLst>
              <a:ext uri="{FF2B5EF4-FFF2-40B4-BE49-F238E27FC236}">
                <a16:creationId xmlns:a16="http://schemas.microsoft.com/office/drawing/2014/main" id="{B1181D07-2C85-1D72-CEA9-4896BCA41D9E}"/>
              </a:ext>
            </a:extLst>
          </p:cNvPr>
          <p:cNvPicPr>
            <a:picLocks noChangeAspect="1"/>
          </p:cNvPicPr>
          <p:nvPr/>
        </p:nvPicPr>
        <p:blipFill>
          <a:blip r:embed="rId2"/>
          <a:stretch>
            <a:fillRect/>
          </a:stretch>
        </p:blipFill>
        <p:spPr>
          <a:xfrm>
            <a:off x="539999" y="969241"/>
            <a:ext cx="10184283" cy="3478068"/>
          </a:xfrm>
          <a:prstGeom prst="rect">
            <a:avLst/>
          </a:prstGeom>
          <a:ln>
            <a:solidFill>
              <a:schemeClr val="tx1"/>
            </a:solidFill>
          </a:ln>
        </p:spPr>
      </p:pic>
      <p:sp>
        <p:nvSpPr>
          <p:cNvPr id="6" name="Rectangle 5">
            <a:extLst>
              <a:ext uri="{FF2B5EF4-FFF2-40B4-BE49-F238E27FC236}">
                <a16:creationId xmlns:a16="http://schemas.microsoft.com/office/drawing/2014/main" id="{85F7400E-04BD-A631-94C4-47DED35F490F}"/>
              </a:ext>
            </a:extLst>
          </p:cNvPr>
          <p:cNvSpPr/>
          <p:nvPr/>
        </p:nvSpPr>
        <p:spPr>
          <a:xfrm>
            <a:off x="1357746" y="2050300"/>
            <a:ext cx="6096000" cy="810478"/>
          </a:xfrm>
          <a:prstGeom prst="rect">
            <a:avLst/>
          </a:prstGeom>
        </p:spPr>
        <p:txBody>
          <a:bodyPr>
            <a:spAutoFit/>
          </a:bodyPr>
          <a:lstStyle/>
          <a:p>
            <a:pPr>
              <a:spcAft>
                <a:spcPts val="800"/>
              </a:spcAf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Distance = 6 km + 10 km + 4 km </a:t>
            </a:r>
            <a:endParaRPr lang="en-GB" sz="2000" dirty="0">
              <a:solidFill>
                <a:schemeClr val="accent1"/>
              </a:solidFill>
              <a:latin typeface="Calibri" panose="020F0502020204030204" pitchFamily="34" charset="0"/>
              <a:ea typeface="Calibri" panose="020F0502020204030204" pitchFamily="34" charset="0"/>
            </a:endParaRPr>
          </a:p>
          <a:p>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                = 20 km</a:t>
            </a:r>
            <a:r>
              <a:rPr lang="en-GB" sz="2000" dirty="0">
                <a:solidFill>
                  <a:schemeClr val="accent1"/>
                </a:solidFill>
              </a:rPr>
              <a:t> </a:t>
            </a:r>
          </a:p>
        </p:txBody>
      </p:sp>
      <p:sp>
        <p:nvSpPr>
          <p:cNvPr id="7" name="Rectangle 6">
            <a:extLst>
              <a:ext uri="{FF2B5EF4-FFF2-40B4-BE49-F238E27FC236}">
                <a16:creationId xmlns:a16="http://schemas.microsoft.com/office/drawing/2014/main" id="{266C94ED-044D-14EA-2F32-B603D811687D}"/>
              </a:ext>
            </a:extLst>
          </p:cNvPr>
          <p:cNvSpPr/>
          <p:nvPr/>
        </p:nvSpPr>
        <p:spPr>
          <a:xfrm>
            <a:off x="1357746" y="2968358"/>
            <a:ext cx="7384473" cy="810478"/>
          </a:xfrm>
          <a:prstGeom prst="rect">
            <a:avLst/>
          </a:prstGeom>
        </p:spPr>
        <p:txBody>
          <a:bodyPr wrap="square">
            <a:spAutoFit/>
          </a:bodyPr>
          <a:lstStyle/>
          <a:p>
            <a:pPr>
              <a:spcAft>
                <a:spcPts val="800"/>
              </a:spcAf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Displacement = 10 – (6+4)</a:t>
            </a:r>
            <a:endParaRPr lang="en-GB" sz="2000" dirty="0">
              <a:solidFill>
                <a:schemeClr val="accent1"/>
              </a:solidFill>
              <a:latin typeface="Calibri" panose="020F0502020204030204" pitchFamily="34" charset="0"/>
              <a:ea typeface="Calibri" panose="020F0502020204030204" pitchFamily="34" charset="0"/>
            </a:endParaRPr>
          </a:p>
          <a:p>
            <a:pPr>
              <a:spcAft>
                <a:spcPts val="800"/>
              </a:spcAf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 0 km (the soldiers have returned to the same place).</a:t>
            </a:r>
            <a:endParaRPr lang="en-GB" sz="20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5C24C002-F0D0-E430-7CB4-71950591E2D9}"/>
              </a:ext>
            </a:extLst>
          </p:cNvPr>
          <p:cNvSpPr/>
          <p:nvPr/>
        </p:nvSpPr>
        <p:spPr>
          <a:xfrm>
            <a:off x="1357746" y="3969547"/>
            <a:ext cx="3368230" cy="400110"/>
          </a:xfrm>
          <a:prstGeom prst="rect">
            <a:avLst/>
          </a:prstGeom>
        </p:spPr>
        <p:txBody>
          <a:bodyPr wrap="none">
            <a:spAutoFit/>
          </a:bodyPr>
          <a:lstStyle/>
          <a:p>
            <a:pPr>
              <a:spcAft>
                <a:spcPts val="800"/>
              </a:spcAf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Displacement = 4 km East</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18307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5BC8-23B0-5DF7-6CCA-8E01657367E3}"/>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5" name="Picture 4" descr="A screenshot of a computer&#10;&#10;Description automatically generated with medium confidence">
            <a:extLst>
              <a:ext uri="{FF2B5EF4-FFF2-40B4-BE49-F238E27FC236}">
                <a16:creationId xmlns:a16="http://schemas.microsoft.com/office/drawing/2014/main" id="{2A689D76-CAC2-CB57-888C-3821A9E21DC2}"/>
              </a:ext>
            </a:extLst>
          </p:cNvPr>
          <p:cNvPicPr>
            <a:picLocks noChangeAspect="1"/>
          </p:cNvPicPr>
          <p:nvPr/>
        </p:nvPicPr>
        <p:blipFill>
          <a:blip r:embed="rId2"/>
          <a:stretch>
            <a:fillRect/>
          </a:stretch>
        </p:blipFill>
        <p:spPr>
          <a:xfrm>
            <a:off x="541399" y="1048326"/>
            <a:ext cx="9521568" cy="3371273"/>
          </a:xfrm>
          <a:prstGeom prst="rect">
            <a:avLst/>
          </a:prstGeom>
          <a:ln>
            <a:solidFill>
              <a:schemeClr val="tx1"/>
            </a:solidFill>
          </a:ln>
        </p:spPr>
      </p:pic>
      <p:sp>
        <p:nvSpPr>
          <p:cNvPr id="12" name="Rectangle 6">
            <a:extLst>
              <a:ext uri="{FF2B5EF4-FFF2-40B4-BE49-F238E27FC236}">
                <a16:creationId xmlns:a16="http://schemas.microsoft.com/office/drawing/2014/main" id="{6C9CAFE7-7A88-3CC7-EF45-5C20D562861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3" name="Rectangle 9">
            <a:extLst>
              <a:ext uri="{FF2B5EF4-FFF2-40B4-BE49-F238E27FC236}">
                <a16:creationId xmlns:a16="http://schemas.microsoft.com/office/drawing/2014/main" id="{C3224946-74C8-CD00-A138-77B0F5CA9E0A}"/>
              </a:ext>
            </a:extLst>
          </p:cNvPr>
          <p:cNvSpPr>
            <a:spLocks noChangeArrowheads="1"/>
          </p:cNvSpPr>
          <p:nvPr/>
        </p:nvSpPr>
        <p:spPr bwMode="auto">
          <a:xfrm>
            <a:off x="1371598" y="2449293"/>
            <a:ext cx="378229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Distance = 10 km + 6 km</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b="1" dirty="0">
                <a:solidFill>
                  <a:schemeClr val="accent1"/>
                </a:solidFill>
                <a:latin typeface="Century Gothic" panose="020B0502020202020204" pitchFamily="34" charset="0"/>
                <a:cs typeface="Arial" panose="020B0604020202020204" pitchFamily="34" charset="0"/>
              </a:rPr>
              <a:t>= 16 km</a:t>
            </a:r>
            <a:endParaRPr kumimoji="0" lang="en-US" altLang="en-US" sz="2000" b="0" i="0" u="none" strike="noStrike" cap="none" normalizeH="0" baseline="0" dirty="0">
              <a:ln>
                <a:noFill/>
              </a:ln>
              <a:solidFill>
                <a:schemeClr val="accent1"/>
              </a:solidFill>
              <a:effectLst/>
              <a:latin typeface="Arial" panose="020B0604020202020204" pitchFamily="34" charset="0"/>
            </a:endParaRPr>
          </a:p>
        </p:txBody>
      </p:sp>
      <p:sp>
        <p:nvSpPr>
          <p:cNvPr id="15" name="TextBox 14">
            <a:extLst>
              <a:ext uri="{FF2B5EF4-FFF2-40B4-BE49-F238E27FC236}">
                <a16:creationId xmlns:a16="http://schemas.microsoft.com/office/drawing/2014/main" id="{86A2374B-CC1A-C030-E370-2915AC5A692F}"/>
              </a:ext>
            </a:extLst>
          </p:cNvPr>
          <p:cNvSpPr txBox="1"/>
          <p:nvPr/>
        </p:nvSpPr>
        <p:spPr>
          <a:xfrm>
            <a:off x="1316179" y="3637862"/>
            <a:ext cx="6936900" cy="400110"/>
          </a:xfrm>
          <a:prstGeom prst="rect">
            <a:avLst/>
          </a:prstGeom>
          <a:noFill/>
        </p:spPr>
        <p:txBody>
          <a:bodyPr wrap="square" rtlCol="0">
            <a:spAutoFit/>
          </a:bodyPr>
          <a:lstStyle/>
          <a:p>
            <a:r>
              <a:rPr lang="en-GB" sz="2000" b="1" dirty="0">
                <a:solidFill>
                  <a:schemeClr val="accent1"/>
                </a:solidFill>
              </a:rPr>
              <a:t>Displacement = 4 km South</a:t>
            </a:r>
            <a:endParaRPr lang="en-GB" sz="2000" dirty="0">
              <a:solidFill>
                <a:schemeClr val="accent1"/>
              </a:solidFill>
            </a:endParaRPr>
          </a:p>
        </p:txBody>
      </p:sp>
    </p:spTree>
    <p:extLst>
      <p:ext uri="{BB962C8B-B14F-4D97-AF65-F5344CB8AC3E}">
        <p14:creationId xmlns:p14="http://schemas.microsoft.com/office/powerpoint/2010/main" val="301373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5BC8-23B0-5DF7-6CCA-8E01657367E3}"/>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Graphical user interface, text, application&#10;&#10;Description automatically generated">
            <a:extLst>
              <a:ext uri="{FF2B5EF4-FFF2-40B4-BE49-F238E27FC236}">
                <a16:creationId xmlns:a16="http://schemas.microsoft.com/office/drawing/2014/main" id="{4DA7012D-05D0-F574-63B6-60E267E47167}"/>
              </a:ext>
            </a:extLst>
          </p:cNvPr>
          <p:cNvPicPr>
            <a:picLocks noChangeAspect="1"/>
          </p:cNvPicPr>
          <p:nvPr/>
        </p:nvPicPr>
        <p:blipFill>
          <a:blip r:embed="rId2"/>
          <a:stretch>
            <a:fillRect/>
          </a:stretch>
        </p:blipFill>
        <p:spPr>
          <a:xfrm>
            <a:off x="540000" y="943265"/>
            <a:ext cx="9449127" cy="4620415"/>
          </a:xfrm>
          <a:prstGeom prst="rect">
            <a:avLst/>
          </a:prstGeom>
          <a:ln>
            <a:solidFill>
              <a:schemeClr val="tx1"/>
            </a:solidFill>
          </a:ln>
        </p:spPr>
      </p:pic>
      <p:sp>
        <p:nvSpPr>
          <p:cNvPr id="6" name="Rectangle 5">
            <a:extLst>
              <a:ext uri="{FF2B5EF4-FFF2-40B4-BE49-F238E27FC236}">
                <a16:creationId xmlns:a16="http://schemas.microsoft.com/office/drawing/2014/main" id="{E19A5072-BF6A-5C9D-0342-DE92A105BB32}"/>
              </a:ext>
            </a:extLst>
          </p:cNvPr>
          <p:cNvSpPr/>
          <p:nvPr/>
        </p:nvSpPr>
        <p:spPr>
          <a:xfrm>
            <a:off x="1440371" y="2161690"/>
            <a:ext cx="4312554" cy="836447"/>
          </a:xfrm>
          <a:prstGeom prst="rect">
            <a:avLst/>
          </a:prstGeom>
        </p:spPr>
        <p:txBody>
          <a:bodyPr wrap="square">
            <a:spAutoFit/>
          </a:bodyPr>
          <a:lstStyle/>
          <a:p>
            <a:pPr>
              <a:lnSpc>
                <a:spcPct val="107000"/>
              </a:lnSpc>
              <a:spcAft>
                <a:spcPts val="800"/>
              </a:spcAft>
              <a:tabLst>
                <a:tab pos="4796790" algn="l"/>
              </a:tabLs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Distance = 800 m + 1400 m</a:t>
            </a:r>
          </a:p>
          <a:p>
            <a:pPr>
              <a:lnSpc>
                <a:spcPct val="107000"/>
              </a:lnSpc>
              <a:spcAft>
                <a:spcPts val="800"/>
              </a:spcAft>
              <a:tabLst>
                <a:tab pos="4796790" algn="l"/>
              </a:tabLs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 2200 m</a:t>
            </a:r>
            <a:endParaRPr lang="en-GB" sz="2000" dirty="0">
              <a:solidFill>
                <a:schemeClr val="accent1"/>
              </a:solidFill>
              <a:latin typeface="Calibri" panose="020F0502020204030204" pitchFamily="34" charset="0"/>
              <a:ea typeface="Calibri" panose="020F0502020204030204" pitchFamily="34" charset="0"/>
            </a:endParaRPr>
          </a:p>
        </p:txBody>
      </p:sp>
      <p:sp>
        <p:nvSpPr>
          <p:cNvPr id="7" name="Rectangle 2">
            <a:extLst>
              <a:ext uri="{FF2B5EF4-FFF2-40B4-BE49-F238E27FC236}">
                <a16:creationId xmlns:a16="http://schemas.microsoft.com/office/drawing/2014/main" id="{E427703D-60E9-4E88-2C54-F269832A9C5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9" name="Rectangle 4">
            <a:extLst>
              <a:ext uri="{FF2B5EF4-FFF2-40B4-BE49-F238E27FC236}">
                <a16:creationId xmlns:a16="http://schemas.microsoft.com/office/drawing/2014/main" id="{9CD13C74-FFE8-EED8-BC33-F967F6C5FB77}"/>
              </a:ext>
            </a:extLst>
          </p:cNvPr>
          <p:cNvSpPr>
            <a:spLocks noChangeArrowheads="1"/>
          </p:cNvSpPr>
          <p:nvPr/>
        </p:nvSpPr>
        <p:spPr bwMode="auto">
          <a:xfrm>
            <a:off x="1495792" y="2969506"/>
            <a:ext cx="300814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797425" algn="l"/>
              </a:tabLst>
              <a:defRPr>
                <a:solidFill>
                  <a:schemeClr val="tx1"/>
                </a:solidFill>
                <a:latin typeface="Arial" panose="020B0604020202020204" pitchFamily="34" charset="0"/>
              </a:defRPr>
            </a:lvl1pPr>
            <a:lvl2pPr eaLnBrk="0" fontAlgn="base" hangingPunct="0">
              <a:spcBef>
                <a:spcPct val="0"/>
              </a:spcBef>
              <a:spcAft>
                <a:spcPct val="0"/>
              </a:spcAft>
              <a:tabLst>
                <a:tab pos="4797425" algn="l"/>
              </a:tabLst>
              <a:defRPr>
                <a:solidFill>
                  <a:schemeClr val="tx1"/>
                </a:solidFill>
                <a:latin typeface="Arial" panose="020B0604020202020204" pitchFamily="34" charset="0"/>
              </a:defRPr>
            </a:lvl2pPr>
            <a:lvl3pPr eaLnBrk="0" fontAlgn="base" hangingPunct="0">
              <a:spcBef>
                <a:spcPct val="0"/>
              </a:spcBef>
              <a:spcAft>
                <a:spcPct val="0"/>
              </a:spcAft>
              <a:tabLst>
                <a:tab pos="4797425" algn="l"/>
              </a:tabLst>
              <a:defRPr>
                <a:solidFill>
                  <a:schemeClr val="tx1"/>
                </a:solidFill>
                <a:latin typeface="Arial" panose="020B0604020202020204" pitchFamily="34" charset="0"/>
              </a:defRPr>
            </a:lvl3pPr>
            <a:lvl4pPr eaLnBrk="0" fontAlgn="base" hangingPunct="0">
              <a:spcBef>
                <a:spcPct val="0"/>
              </a:spcBef>
              <a:spcAft>
                <a:spcPct val="0"/>
              </a:spcAft>
              <a:tabLst>
                <a:tab pos="4797425" algn="l"/>
              </a:tabLst>
              <a:defRPr>
                <a:solidFill>
                  <a:schemeClr val="tx1"/>
                </a:solidFill>
                <a:latin typeface="Arial" panose="020B0604020202020204" pitchFamily="34" charset="0"/>
              </a:defRPr>
            </a:lvl4pPr>
            <a:lvl5pPr eaLnBrk="0" fontAlgn="base" hangingPunct="0">
              <a:spcBef>
                <a:spcPct val="0"/>
              </a:spcBef>
              <a:spcAft>
                <a:spcPct val="0"/>
              </a:spcAft>
              <a:tabLst>
                <a:tab pos="4797425" algn="l"/>
              </a:tabLst>
              <a:defRPr>
                <a:solidFill>
                  <a:schemeClr val="tx1"/>
                </a:solidFill>
                <a:latin typeface="Arial" panose="020B0604020202020204" pitchFamily="34" charset="0"/>
              </a:defRPr>
            </a:lvl5pPr>
            <a:lvl6pPr eaLnBrk="0" fontAlgn="base" hangingPunct="0">
              <a:spcBef>
                <a:spcPct val="0"/>
              </a:spcBef>
              <a:spcAft>
                <a:spcPct val="0"/>
              </a:spcAft>
              <a:tabLst>
                <a:tab pos="4797425" algn="l"/>
              </a:tabLst>
              <a:defRPr>
                <a:solidFill>
                  <a:schemeClr val="tx1"/>
                </a:solidFill>
                <a:latin typeface="Arial" panose="020B0604020202020204" pitchFamily="34" charset="0"/>
              </a:defRPr>
            </a:lvl6pPr>
            <a:lvl7pPr eaLnBrk="0" fontAlgn="base" hangingPunct="0">
              <a:spcBef>
                <a:spcPct val="0"/>
              </a:spcBef>
              <a:spcAft>
                <a:spcPct val="0"/>
              </a:spcAft>
              <a:tabLst>
                <a:tab pos="4797425" algn="l"/>
              </a:tabLst>
              <a:defRPr>
                <a:solidFill>
                  <a:schemeClr val="tx1"/>
                </a:solidFill>
                <a:latin typeface="Arial" panose="020B0604020202020204" pitchFamily="34" charset="0"/>
              </a:defRPr>
            </a:lvl7pPr>
            <a:lvl8pPr eaLnBrk="0" fontAlgn="base" hangingPunct="0">
              <a:spcBef>
                <a:spcPct val="0"/>
              </a:spcBef>
              <a:spcAft>
                <a:spcPct val="0"/>
              </a:spcAft>
              <a:tabLst>
                <a:tab pos="4797425" algn="l"/>
              </a:tabLst>
              <a:defRPr>
                <a:solidFill>
                  <a:schemeClr val="tx1"/>
                </a:solidFill>
                <a:latin typeface="Arial" panose="020B0604020202020204" pitchFamily="34" charset="0"/>
              </a:defRPr>
            </a:lvl8pPr>
            <a:lvl9pPr eaLnBrk="0" fontAlgn="base" hangingPunct="0">
              <a:spcBef>
                <a:spcPct val="0"/>
              </a:spcBef>
              <a:spcAft>
                <a:spcPct val="0"/>
              </a:spcAft>
              <a:tabLst>
                <a:tab pos="4797425"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4797425" algn="l"/>
              </a:tabLst>
            </a:pPr>
            <a:r>
              <a:rPr kumimoji="0" lang="en-US" altLang="en-US" sz="2000" b="1" i="0" u="none" strike="noStrike" cap="none" normalizeH="0" baseline="0" dirty="0">
                <a:ln>
                  <a:noFill/>
                </a:ln>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Displacement = 600 m South</a:t>
            </a:r>
            <a:endParaRPr kumimoji="0" lang="en-US" altLang="en-US" sz="2000" b="0" i="0" u="none" strike="noStrike" cap="none" normalizeH="0" baseline="0" dirty="0">
              <a:ln>
                <a:noFill/>
              </a:ln>
              <a:solidFill>
                <a:schemeClr val="accent1"/>
              </a:solidFill>
              <a:effectLst/>
            </a:endParaRPr>
          </a:p>
        </p:txBody>
      </p:sp>
      <p:sp>
        <p:nvSpPr>
          <p:cNvPr id="13" name="Rectangle 8">
            <a:extLst>
              <a:ext uri="{FF2B5EF4-FFF2-40B4-BE49-F238E27FC236}">
                <a16:creationId xmlns:a16="http://schemas.microsoft.com/office/drawing/2014/main" id="{040A53C1-830B-42F4-D964-718149DB4210}"/>
              </a:ext>
            </a:extLst>
          </p:cNvPr>
          <p:cNvSpPr>
            <a:spLocks noChangeArrowheads="1"/>
          </p:cNvSpPr>
          <p:nvPr/>
        </p:nvSpPr>
        <p:spPr bwMode="auto">
          <a:xfrm>
            <a:off x="1884219"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4" name="Rectangle 10">
            <a:extLst>
              <a:ext uri="{FF2B5EF4-FFF2-40B4-BE49-F238E27FC236}">
                <a16:creationId xmlns:a16="http://schemas.microsoft.com/office/drawing/2014/main" id="{0FD1C7D3-1C5E-1D7C-79BA-362D490B2B9E}"/>
              </a:ext>
            </a:extLst>
          </p:cNvPr>
          <p:cNvSpPr>
            <a:spLocks noChangeArrowheads="1"/>
          </p:cNvSpPr>
          <p:nvPr/>
        </p:nvSpPr>
        <p:spPr bwMode="auto">
          <a:xfrm>
            <a:off x="4668978" y="3620314"/>
            <a:ext cx="743989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Average speed = Total distance/total time taken</a:t>
            </a:r>
            <a:endParaRPr lang="en-US" altLang="en-US"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endParaRPr>
          </a:p>
          <a:p>
            <a:pPr lvl="0" eaLnBrk="0" fontAlgn="base" hangingPunct="0">
              <a:spcBef>
                <a:spcPct val="0"/>
              </a:spcBef>
              <a:spcAft>
                <a:spcPct val="0"/>
              </a:spcAft>
            </a:pPr>
            <a:r>
              <a:rPr lang="en-US" altLang="en-US"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                            = 2200 m/ 200 s</a:t>
            </a:r>
            <a:endParaRPr lang="en-US" altLang="en-US" sz="2000" dirty="0">
              <a:solidFill>
                <a:schemeClr val="accent1"/>
              </a:solidFill>
            </a:endParaRPr>
          </a:p>
          <a:p>
            <a:pPr lvl="0" eaLnBrk="0" fontAlgn="base" hangingPunct="0">
              <a:spcBef>
                <a:spcPct val="0"/>
              </a:spcBef>
              <a:spcAft>
                <a:spcPct val="0"/>
              </a:spcAft>
            </a:pPr>
            <a:r>
              <a:rPr lang="en-US" altLang="en-US"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                            = 11 m/s</a:t>
            </a:r>
            <a:endParaRPr lang="en-US" altLang="en-US" sz="2000" dirty="0">
              <a:solidFill>
                <a:schemeClr val="accent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accent1"/>
              </a:solidFill>
              <a:effectLst/>
            </a:endParaRPr>
          </a:p>
        </p:txBody>
      </p:sp>
      <p:sp>
        <p:nvSpPr>
          <p:cNvPr id="16" name="Oval 15">
            <a:extLst>
              <a:ext uri="{FF2B5EF4-FFF2-40B4-BE49-F238E27FC236}">
                <a16:creationId xmlns:a16="http://schemas.microsoft.com/office/drawing/2014/main" id="{1998FD0D-28DA-1E60-CCF1-57FF9DD2E1A7}"/>
              </a:ext>
            </a:extLst>
          </p:cNvPr>
          <p:cNvSpPr/>
          <p:nvPr/>
        </p:nvSpPr>
        <p:spPr>
          <a:xfrm>
            <a:off x="6573404" y="13397598"/>
            <a:ext cx="102235" cy="939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Rectangle 15">
            <a:extLst>
              <a:ext uri="{FF2B5EF4-FFF2-40B4-BE49-F238E27FC236}">
                <a16:creationId xmlns:a16="http://schemas.microsoft.com/office/drawing/2014/main" id="{92B860E9-824E-60B5-728F-6F81D7989B3D}"/>
              </a:ext>
            </a:extLst>
          </p:cNvPr>
          <p:cNvSpPr>
            <a:spLocks noChangeArrowheads="1"/>
          </p:cNvSpPr>
          <p:nvPr/>
        </p:nvSpPr>
        <p:spPr bwMode="auto">
          <a:xfrm>
            <a:off x="775854" y="49743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19" name="Rectangle 17">
            <a:extLst>
              <a:ext uri="{FF2B5EF4-FFF2-40B4-BE49-F238E27FC236}">
                <a16:creationId xmlns:a16="http://schemas.microsoft.com/office/drawing/2014/main" id="{2724015D-A96F-C140-3FF0-512EAA13667D}"/>
              </a:ext>
            </a:extLst>
          </p:cNvPr>
          <p:cNvSpPr>
            <a:spLocks noChangeArrowheads="1"/>
          </p:cNvSpPr>
          <p:nvPr/>
        </p:nvSpPr>
        <p:spPr bwMode="auto">
          <a:xfrm>
            <a:off x="1413163" y="4600546"/>
            <a:ext cx="604058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dirty="0">
              <a:ln>
                <a:noFill/>
              </a:ln>
              <a:solidFill>
                <a:schemeClr val="accent1"/>
              </a:solidFill>
              <a:effectLst/>
              <a:latin typeface="Century Gothic" panose="020B0502020202020204" pitchFamily="34" charset="0"/>
              <a:ea typeface="Century Gothic" panose="020B0502020202020204" pitchFamily="34" charset="0"/>
              <a:cs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Century Gothic" panose="020B0502020202020204" pitchFamily="34" charset="0"/>
                <a:ea typeface="Century Gothic" panose="020B0502020202020204" pitchFamily="34" charset="0"/>
                <a:cs typeface="Century Gothic" panose="020B0502020202020204" pitchFamily="34" charset="0"/>
              </a:rPr>
              <a:t>Average velocity = displacement/time</a:t>
            </a:r>
            <a:endParaRPr kumimoji="0" lang="en-US" altLang="en-US" sz="2000" b="0" i="0" u="none" strike="noStrike" cap="none" normalizeH="0" baseline="0" dirty="0">
              <a:ln>
                <a:noFill/>
              </a:ln>
              <a:solidFill>
                <a:schemeClr val="accent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Century Gothic" panose="020B0502020202020204" pitchFamily="34" charset="0"/>
                <a:ea typeface="Century Gothic" panose="020B0502020202020204" pitchFamily="34" charset="0"/>
                <a:cs typeface="Century Gothic" panose="020B0502020202020204" pitchFamily="34" charset="0"/>
              </a:rPr>
              <a:t>                               = 600 m South/ 200 s</a:t>
            </a:r>
            <a:endParaRPr kumimoji="0" lang="en-US" altLang="en-US" sz="2000" b="0" i="0" u="none" strike="noStrike" cap="none" normalizeH="0" baseline="0" dirty="0">
              <a:ln>
                <a:noFill/>
              </a:ln>
              <a:solidFill>
                <a:schemeClr val="accent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accent1"/>
                </a:solidFill>
                <a:effectLst/>
                <a:latin typeface="Century Gothic" panose="020B0502020202020204" pitchFamily="34" charset="0"/>
                <a:ea typeface="Century Gothic" panose="020B0502020202020204" pitchFamily="34" charset="0"/>
                <a:cs typeface="Century Gothic" panose="020B0502020202020204" pitchFamily="34" charset="0"/>
              </a:rPr>
              <a:t>                               = 3 m/s South </a:t>
            </a:r>
            <a:endParaRPr kumimoji="0" lang="en-US" altLang="en-US" sz="2000" b="0" i="0" u="none" strike="noStrike" cap="none" normalizeH="0" baseline="0" dirty="0">
              <a:ln>
                <a:noFill/>
              </a:ln>
              <a:solidFill>
                <a:schemeClr val="accent1"/>
              </a:solidFill>
              <a:effectLst/>
              <a:latin typeface="Century Gothic" panose="020B0502020202020204" pitchFamily="34" charset="0"/>
            </a:endParaRPr>
          </a:p>
        </p:txBody>
      </p:sp>
    </p:spTree>
    <p:extLst>
      <p:ext uri="{BB962C8B-B14F-4D97-AF65-F5344CB8AC3E}">
        <p14:creationId xmlns:p14="http://schemas.microsoft.com/office/powerpoint/2010/main" val="2504287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65BC8-23B0-5DF7-6CCA-8E01657367E3}"/>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5" name="Picture 4" descr="Graphical user interface, text, application&#10;&#10;Description automatically generated">
            <a:extLst>
              <a:ext uri="{FF2B5EF4-FFF2-40B4-BE49-F238E27FC236}">
                <a16:creationId xmlns:a16="http://schemas.microsoft.com/office/drawing/2014/main" id="{CACEE516-FBDE-6320-17F6-D76C2C1E0C83}"/>
              </a:ext>
            </a:extLst>
          </p:cNvPr>
          <p:cNvPicPr>
            <a:picLocks noChangeAspect="1"/>
          </p:cNvPicPr>
          <p:nvPr/>
        </p:nvPicPr>
        <p:blipFill>
          <a:blip r:embed="rId2"/>
          <a:stretch>
            <a:fillRect/>
          </a:stretch>
        </p:blipFill>
        <p:spPr>
          <a:xfrm>
            <a:off x="539999" y="842818"/>
            <a:ext cx="9738443" cy="4989946"/>
          </a:xfrm>
          <a:prstGeom prst="rect">
            <a:avLst/>
          </a:prstGeom>
          <a:ln>
            <a:solidFill>
              <a:schemeClr val="tx1"/>
            </a:solidFill>
          </a:ln>
        </p:spPr>
      </p:pic>
      <p:sp>
        <p:nvSpPr>
          <p:cNvPr id="6" name="Rectangle 5">
            <a:extLst>
              <a:ext uri="{FF2B5EF4-FFF2-40B4-BE49-F238E27FC236}">
                <a16:creationId xmlns:a16="http://schemas.microsoft.com/office/drawing/2014/main" id="{2B127780-C99D-D8A6-0148-32333E6DF44B}"/>
              </a:ext>
            </a:extLst>
          </p:cNvPr>
          <p:cNvSpPr/>
          <p:nvPr/>
        </p:nvSpPr>
        <p:spPr>
          <a:xfrm>
            <a:off x="1260494" y="2286382"/>
            <a:ext cx="3674404" cy="836447"/>
          </a:xfrm>
          <a:prstGeom prst="rect">
            <a:avLst/>
          </a:prstGeom>
        </p:spPr>
        <p:txBody>
          <a:bodyPr wrap="none">
            <a:spAutoFit/>
          </a:bodyPr>
          <a:lstStyle/>
          <a:p>
            <a:pPr>
              <a:lnSpc>
                <a:spcPct val="107000"/>
              </a:lnSpc>
              <a:spcAft>
                <a:spcPts val="800"/>
              </a:spcAft>
              <a:tabLst>
                <a:tab pos="5162550" algn="l"/>
              </a:tabLs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Distance = 10 m + 5 m + 7 m</a:t>
            </a:r>
          </a:p>
          <a:p>
            <a:pPr>
              <a:lnSpc>
                <a:spcPct val="107000"/>
              </a:lnSpc>
              <a:spcAft>
                <a:spcPts val="800"/>
              </a:spcAft>
              <a:tabLst>
                <a:tab pos="5162550" algn="l"/>
              </a:tabLs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 22 m </a:t>
            </a:r>
            <a:endParaRPr lang="en-GB" sz="2000"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F97E02C1-6C4D-EE8F-7738-390F84574718}"/>
              </a:ext>
            </a:extLst>
          </p:cNvPr>
          <p:cNvSpPr/>
          <p:nvPr/>
        </p:nvSpPr>
        <p:spPr>
          <a:xfrm>
            <a:off x="1260494" y="3181464"/>
            <a:ext cx="3414717" cy="404534"/>
          </a:xfrm>
          <a:prstGeom prst="rect">
            <a:avLst/>
          </a:prstGeom>
        </p:spPr>
        <p:txBody>
          <a:bodyPr wrap="none">
            <a:spAutoFit/>
          </a:bodyPr>
          <a:lstStyle/>
          <a:p>
            <a:pPr>
              <a:lnSpc>
                <a:spcPct val="107000"/>
              </a:lnSpc>
              <a:spcAft>
                <a:spcPts val="800"/>
              </a:spcAft>
              <a:tabLst>
                <a:tab pos="5162550" algn="l"/>
              </a:tabLs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Displacement = 12 m right</a:t>
            </a:r>
            <a:endParaRPr lang="en-GB" sz="20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19827E5E-1150-50EB-940D-940BE1314CE8}"/>
              </a:ext>
            </a:extLst>
          </p:cNvPr>
          <p:cNvSpPr/>
          <p:nvPr/>
        </p:nvSpPr>
        <p:spPr>
          <a:xfrm>
            <a:off x="5015353" y="3659546"/>
            <a:ext cx="6761018" cy="1268361"/>
          </a:xfrm>
          <a:prstGeom prst="rect">
            <a:avLst/>
          </a:prstGeom>
        </p:spPr>
        <p:txBody>
          <a:bodyPr wrap="square">
            <a:spAutoFit/>
          </a:bodyPr>
          <a:lstStyle/>
          <a:p>
            <a:pPr>
              <a:lnSpc>
                <a:spcPct val="107000"/>
              </a:lnSpc>
              <a:spcAft>
                <a:spcPts val="800"/>
              </a:spcAft>
              <a:tabLst>
                <a:tab pos="5162550" algn="l"/>
              </a:tabLs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Average speed = total distance/total time taken</a:t>
            </a:r>
            <a:endParaRPr lang="en-GB" sz="20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tabLst>
                <a:tab pos="5162550" algn="l"/>
              </a:tabLs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                             = 22 m/120 s</a:t>
            </a:r>
            <a:endParaRPr lang="en-GB" sz="20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tabLst>
                <a:tab pos="5162550" algn="l"/>
              </a:tabLst>
            </a:pP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                              = 0.18 m/s</a:t>
            </a:r>
            <a:endParaRPr lang="en-GB" sz="2000" dirty="0">
              <a:solidFill>
                <a:schemeClr val="accent1"/>
              </a:solidFill>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BA956778-197B-0312-4EEF-FE0183D94464}"/>
              </a:ext>
            </a:extLst>
          </p:cNvPr>
          <p:cNvSpPr/>
          <p:nvPr/>
        </p:nvSpPr>
        <p:spPr>
          <a:xfrm>
            <a:off x="1260494" y="4994577"/>
            <a:ext cx="6096000" cy="1268361"/>
          </a:xfrm>
          <a:prstGeom prst="rect">
            <a:avLst/>
          </a:prstGeom>
        </p:spPr>
        <p:txBody>
          <a:bodyPr>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Average velocity = displacement/time </a:t>
            </a:r>
            <a:endParaRPr lang="en-GB" sz="20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 12 m right/120 s</a:t>
            </a:r>
            <a:endParaRPr lang="en-GB" sz="20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 0.1 m/s right</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15642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57220"/>
            <a:ext cx="10157040" cy="6278642"/>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1. Velocity is a vector quantity because…</a:t>
            </a:r>
          </a:p>
          <a:p>
            <a:pPr marL="457200" indent="-457200">
              <a:buFont typeface="Wingdings" pitchFamily="2" charset="2"/>
              <a:buChar char="q"/>
            </a:pPr>
            <a:r>
              <a:rPr lang="en-GB" sz="2400" dirty="0">
                <a:latin typeface="Century Gothic" panose="020B0502020202020204" pitchFamily="34" charset="0"/>
              </a:rPr>
              <a:t>A. It is has magnitude/size and direction</a:t>
            </a:r>
          </a:p>
          <a:p>
            <a:pPr marL="457200" indent="-457200">
              <a:buFont typeface="Wingdings" pitchFamily="2" charset="2"/>
              <a:buChar char="q"/>
            </a:pPr>
            <a:r>
              <a:rPr lang="en-GB" sz="2400" dirty="0">
                <a:latin typeface="Century Gothic" panose="020B0502020202020204" pitchFamily="34" charset="0"/>
              </a:rPr>
              <a:t>B. It has magnitude/size only </a:t>
            </a:r>
          </a:p>
          <a:p>
            <a:pPr marL="457200" indent="-457200">
              <a:buFont typeface="Wingdings" pitchFamily="2" charset="2"/>
              <a:buChar char="q"/>
            </a:pPr>
            <a:r>
              <a:rPr lang="en-GB" sz="2400" dirty="0">
                <a:latin typeface="Century Gothic" panose="020B0502020202020204" pitchFamily="34" charset="0"/>
              </a:rPr>
              <a:t>C. It is how much distance is covered in a given time </a:t>
            </a:r>
          </a:p>
          <a:p>
            <a:pPr marL="457200" indent="-457200">
              <a:buAutoNum type="alphaUcPeriod"/>
            </a:pPr>
            <a:endParaRPr lang="en-GB" sz="2400" dirty="0">
              <a:latin typeface="Century Gothic" panose="020B0502020202020204" pitchFamily="34" charset="0"/>
            </a:endParaRPr>
          </a:p>
          <a:p>
            <a:r>
              <a:rPr lang="en-GB" sz="2400" dirty="0">
                <a:latin typeface="Century Gothic" panose="020B0502020202020204" pitchFamily="34" charset="0"/>
              </a:rPr>
              <a:t>2. If a person walks 4 m left then 8 m right…</a:t>
            </a:r>
          </a:p>
          <a:p>
            <a:pPr marL="457200" indent="-457200">
              <a:buFont typeface="Wingdings" pitchFamily="2" charset="2"/>
              <a:buChar char="q"/>
            </a:pPr>
            <a:r>
              <a:rPr lang="en-GB" sz="2400" dirty="0">
                <a:latin typeface="Century Gothic" panose="020B0502020202020204" pitchFamily="34" charset="0"/>
              </a:rPr>
              <a:t>A. Their displacement is 12 m right</a:t>
            </a:r>
          </a:p>
          <a:p>
            <a:pPr marL="457200" indent="-457200">
              <a:buFont typeface="Wingdings" pitchFamily="2" charset="2"/>
              <a:buChar char="q"/>
            </a:pPr>
            <a:r>
              <a:rPr lang="en-GB" sz="2400" dirty="0">
                <a:latin typeface="Century Gothic" panose="020B0502020202020204" pitchFamily="34" charset="0"/>
              </a:rPr>
              <a:t>B. Their displacement is 4 m right</a:t>
            </a:r>
          </a:p>
          <a:p>
            <a:pPr marL="457200" indent="-457200">
              <a:buFont typeface="Wingdings" pitchFamily="2" charset="2"/>
              <a:buChar char="q"/>
            </a:pPr>
            <a:r>
              <a:rPr lang="en-GB" sz="2400" dirty="0">
                <a:latin typeface="Century Gothic" panose="020B0502020202020204" pitchFamily="34" charset="0"/>
              </a:rPr>
              <a:t>C. Their displacement is 4 m left </a:t>
            </a:r>
          </a:p>
          <a:p>
            <a:endParaRPr lang="en-GB" sz="2400" dirty="0">
              <a:latin typeface="Century Gothic" panose="020B0502020202020204" pitchFamily="34" charset="0"/>
            </a:endParaRPr>
          </a:p>
          <a:p>
            <a:r>
              <a:rPr lang="en-GB" sz="2400" dirty="0">
                <a:latin typeface="Century Gothic" panose="020B0502020202020204" pitchFamily="34" charset="0"/>
              </a:rPr>
              <a:t>3. What would the velocity of the person in Q2 be if they completed these movements in 8 seconds?</a:t>
            </a:r>
          </a:p>
          <a:p>
            <a:pPr marL="457200" indent="-457200">
              <a:buFont typeface="Wingdings" pitchFamily="2" charset="2"/>
              <a:buChar char="q"/>
            </a:pPr>
            <a:r>
              <a:rPr lang="en-GB" sz="2400" dirty="0">
                <a:latin typeface="Century Gothic" panose="020B0502020202020204" pitchFamily="34" charset="0"/>
              </a:rPr>
              <a:t>A. 1.5 m/s right </a:t>
            </a:r>
          </a:p>
          <a:p>
            <a:pPr marL="457200" indent="-457200">
              <a:buFont typeface="Wingdings" pitchFamily="2" charset="2"/>
              <a:buChar char="q"/>
            </a:pPr>
            <a:r>
              <a:rPr lang="en-GB" sz="2400" dirty="0">
                <a:latin typeface="Century Gothic" panose="020B0502020202020204" pitchFamily="34" charset="0"/>
              </a:rPr>
              <a:t>B. 0.5 m/s</a:t>
            </a:r>
          </a:p>
          <a:p>
            <a:pPr marL="457200" indent="-457200">
              <a:buFont typeface="Wingdings" pitchFamily="2" charset="2"/>
              <a:buChar char="q"/>
            </a:pPr>
            <a:r>
              <a:rPr lang="en-GB" sz="2400" dirty="0">
                <a:latin typeface="Century Gothic" panose="020B0502020202020204" pitchFamily="34" charset="0"/>
              </a:rPr>
              <a:t>C. 0.5 m/s right </a:t>
            </a:r>
          </a:p>
          <a:p>
            <a:pPr marL="457200" indent="-457200">
              <a:buFont typeface="+mj-lt"/>
              <a:buAutoNum type="arabicPeriod"/>
            </a:pP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6" name="TextBox 15">
            <a:extLst>
              <a:ext uri="{FF2B5EF4-FFF2-40B4-BE49-F238E27FC236}">
                <a16:creationId xmlns:a16="http://schemas.microsoft.com/office/drawing/2014/main" id="{AD3CE2A0-FE1E-E54D-94F7-6F8DB78479E1}"/>
              </a:ext>
            </a:extLst>
          </p:cNvPr>
          <p:cNvSpPr txBox="1"/>
          <p:nvPr/>
        </p:nvSpPr>
        <p:spPr>
          <a:xfrm>
            <a:off x="344089" y="97596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44089" y="3168272"/>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54385" y="572548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9" name="Title 1">
            <a:extLst>
              <a:ext uri="{FF2B5EF4-FFF2-40B4-BE49-F238E27FC236}">
                <a16:creationId xmlns:a16="http://schemas.microsoft.com/office/drawing/2014/main" id="{86F7C659-AF40-B740-B6E3-886938BD84D2}"/>
              </a:ext>
            </a:extLst>
          </p:cNvPr>
          <p:cNvSpPr txBox="1">
            <a:spLocks/>
          </p:cNvSpPr>
          <p:nvPr/>
        </p:nvSpPr>
        <p:spPr>
          <a:xfrm>
            <a:off x="450000" y="0"/>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034465009"/>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t>P3.1.2</a:t>
            </a:r>
            <a:endParaRPr lang="en-US" dirty="0"/>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Scalars and Vectors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08887" y="5007831"/>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marL="285750" lvl="0" indent="-285750">
              <a:buFont typeface="Wingdings" pitchFamily="2" charset="2"/>
              <a:buChar char="Ø"/>
            </a:pPr>
            <a:r>
              <a:rPr lang="en-US" sz="2000" b="1"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509066"/>
            <a:ext cx="5497725" cy="1200329"/>
          </a:xfrm>
          <a:prstGeom prst="rect">
            <a:avLst/>
          </a:prstGeom>
          <a:noFill/>
        </p:spPr>
        <p:txBody>
          <a:bodyPr wrap="square" rtlCol="0">
            <a:spAutoFit/>
          </a:bodyPr>
          <a:lstStyle/>
          <a:p>
            <a:pPr lvl="0"/>
            <a:r>
              <a:rPr lang="en-US" dirty="0" err="1">
                <a:solidFill>
                  <a:srgbClr val="000000"/>
                </a:solidFill>
                <a:latin typeface="Century Gothic" panose="020B0502020202020204" pitchFamily="34" charset="0"/>
              </a:rPr>
              <a:t>Maths</a:t>
            </a:r>
            <a:r>
              <a:rPr lang="en-US" dirty="0">
                <a:solidFill>
                  <a:srgbClr val="000000"/>
                </a:solidFill>
                <a:latin typeface="Century Gothic" panose="020B0502020202020204" pitchFamily="34" charset="0"/>
              </a:rPr>
              <a:t> in Science Lesson 17</a:t>
            </a:r>
          </a:p>
          <a:p>
            <a:pPr lvl="0"/>
            <a:r>
              <a:rPr lang="en-US"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pic>
        <p:nvPicPr>
          <p:cNvPr id="17" name="Picture 16">
            <a:extLst>
              <a:ext uri="{FF2B5EF4-FFF2-40B4-BE49-F238E27FC236}">
                <a16:creationId xmlns:a16="http://schemas.microsoft.com/office/drawing/2014/main" id="{91AE7A85-3F00-C4C8-652B-EDB72A23F7E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8" name="Picture 17" descr="Icon&#10;&#10;Description automatically generated">
            <a:extLst>
              <a:ext uri="{FF2B5EF4-FFF2-40B4-BE49-F238E27FC236}">
                <a16:creationId xmlns:a16="http://schemas.microsoft.com/office/drawing/2014/main" id="{E8C8CB17-D7A9-5817-1275-1FEB3872CE3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Define scalar and vector quantities</a:t>
            </a:r>
          </a:p>
          <a:p>
            <a:pPr marL="285750" indent="-285750">
              <a:buFont typeface="Arial" panose="020B0604020202020204" pitchFamily="34" charset="0"/>
              <a:buChar char="•"/>
            </a:pPr>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Explain the difference between speed and velocity</a:t>
            </a:r>
          </a:p>
          <a:p>
            <a:pPr marL="285750" indent="-285750">
              <a:buFont typeface="Arial" panose="020B0604020202020204" pitchFamily="34" charset="0"/>
              <a:buChar char="•"/>
            </a:pPr>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Calculate speed and velocity</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Key Words:</a:t>
            </a:r>
          </a:p>
        </p:txBody>
      </p:sp>
      <p:sp>
        <p:nvSpPr>
          <p:cNvPr id="7" name="Rectangle 6">
            <a:extLst>
              <a:ext uri="{FF2B5EF4-FFF2-40B4-BE49-F238E27FC236}">
                <a16:creationId xmlns:a16="http://schemas.microsoft.com/office/drawing/2014/main" id="{4E744045-4CF3-5C4C-BA19-B1569A349E69}"/>
              </a:ext>
            </a:extLst>
          </p:cNvPr>
          <p:cNvSpPr/>
          <p:nvPr/>
        </p:nvSpPr>
        <p:spPr>
          <a:xfrm>
            <a:off x="2132982" y="4856867"/>
            <a:ext cx="2408022"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scalar</a:t>
            </a:r>
            <a:endParaRPr lang="en-US" sz="2800" b="1" dirty="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22869D41-9682-7043-835F-313C3CC7FF11}"/>
              </a:ext>
            </a:extLst>
          </p:cNvPr>
          <p:cNvSpPr/>
          <p:nvPr/>
        </p:nvSpPr>
        <p:spPr>
          <a:xfrm>
            <a:off x="4666233" y="4856866"/>
            <a:ext cx="2408022"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vector</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F8D785B0-04A8-144B-8CE7-AD176B6167A1}"/>
              </a:ext>
            </a:extLst>
          </p:cNvPr>
          <p:cNvSpPr/>
          <p:nvPr/>
        </p:nvSpPr>
        <p:spPr>
          <a:xfrm>
            <a:off x="7212900" y="4854342"/>
            <a:ext cx="2659519"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speed</a:t>
            </a:r>
            <a:endParaRPr lang="en-US" sz="2800" b="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DE232920-F612-9146-BE41-037219EFA7E5}"/>
              </a:ext>
            </a:extLst>
          </p:cNvPr>
          <p:cNvSpPr/>
          <p:nvPr/>
        </p:nvSpPr>
        <p:spPr>
          <a:xfrm>
            <a:off x="2132982" y="5692684"/>
            <a:ext cx="2408022"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velocity</a:t>
            </a:r>
            <a:endParaRPr lang="en-US" sz="2800" b="1" dirty="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EF367360-F443-3B41-94D2-E09063B3CBDE}"/>
              </a:ext>
            </a:extLst>
          </p:cNvPr>
          <p:cNvSpPr/>
          <p:nvPr/>
        </p:nvSpPr>
        <p:spPr>
          <a:xfrm>
            <a:off x="4666233" y="5683617"/>
            <a:ext cx="2408022"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distance</a:t>
            </a:r>
            <a:endParaRPr lang="en-US" sz="2800" b="1" dirty="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D57C0739-25E8-784D-AC55-C33632E1D0CB}"/>
              </a:ext>
            </a:extLst>
          </p:cNvPr>
          <p:cNvSpPr/>
          <p:nvPr/>
        </p:nvSpPr>
        <p:spPr>
          <a:xfrm>
            <a:off x="7199484" y="5692683"/>
            <a:ext cx="2672936"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displacement</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96669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0E8CD69D-B5A9-9C4C-8A9E-922F41FE09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2582" y="4219764"/>
            <a:ext cx="4550500" cy="2490800"/>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6BD157F-E8B6-DC41-8691-9DDC89AE11D2}"/>
              </a:ext>
            </a:extLst>
          </p:cNvPr>
          <p:cNvCxnSpPr/>
          <p:nvPr/>
        </p:nvCxnSpPr>
        <p:spPr>
          <a:xfrm>
            <a:off x="5035138" y="391886"/>
            <a:ext cx="0" cy="58901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5A9997-87B1-6742-9887-593DF6CB8576}"/>
              </a:ext>
            </a:extLst>
          </p:cNvPr>
          <p:cNvCxnSpPr>
            <a:cxnSpLocks/>
          </p:cNvCxnSpPr>
          <p:nvPr/>
        </p:nvCxnSpPr>
        <p:spPr>
          <a:xfrm flipH="1">
            <a:off x="1114302" y="3204359"/>
            <a:ext cx="983474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A10662-A2CB-2949-99C8-B5D4C76B99E9}"/>
              </a:ext>
            </a:extLst>
          </p:cNvPr>
          <p:cNvSpPr txBox="1"/>
          <p:nvPr/>
        </p:nvSpPr>
        <p:spPr>
          <a:xfrm>
            <a:off x="1999506" y="2412728"/>
            <a:ext cx="6708567" cy="1415772"/>
          </a:xfrm>
          <a:prstGeom prst="rect">
            <a:avLst/>
          </a:prstGeom>
          <a:solidFill>
            <a:schemeClr val="bg1"/>
          </a:solidFill>
        </p:spPr>
        <p:txBody>
          <a:bodyPr wrap="square" rtlCol="0">
            <a:spAutoFit/>
          </a:bodyPr>
          <a:lstStyle/>
          <a:p>
            <a:pPr algn="ctr"/>
            <a:r>
              <a:rPr lang="en-GB" sz="2800" b="1" dirty="0">
                <a:latin typeface="Century Gothic" panose="020B0502020202020204" pitchFamily="34" charset="0"/>
              </a:rPr>
              <a:t>Vector</a:t>
            </a:r>
          </a:p>
          <a:p>
            <a:pPr algn="ctr"/>
            <a:r>
              <a:rPr lang="en-GB" sz="2000" b="1" dirty="0">
                <a:latin typeface="Century Gothic" panose="020B0502020202020204" pitchFamily="34" charset="0"/>
              </a:rPr>
              <a:t>‘</a:t>
            </a:r>
            <a:r>
              <a:rPr lang="en-GB" b="1" dirty="0">
                <a:latin typeface="Century Gothic" panose="020B0502020202020204" pitchFamily="34" charset="0"/>
              </a:rPr>
              <a:t>Happiness is not a state of being. Happiness is a vector, it is movement.’</a:t>
            </a:r>
          </a:p>
          <a:p>
            <a:pPr algn="r"/>
            <a:r>
              <a:rPr lang="en-GB" sz="2000" b="1" dirty="0">
                <a:latin typeface="Century Gothic" panose="020B0502020202020204" pitchFamily="34" charset="0"/>
              </a:rPr>
              <a:t>Neal Shusterman</a:t>
            </a:r>
            <a:endParaRPr lang="en-GB" sz="2000" b="1" i="1" dirty="0">
              <a:latin typeface="Century Gothic" panose="020B0502020202020204" pitchFamily="34" charset="0"/>
            </a:endParaRPr>
          </a:p>
        </p:txBody>
      </p:sp>
      <p:sp>
        <p:nvSpPr>
          <p:cNvPr id="17" name="TextBox 16">
            <a:extLst>
              <a:ext uri="{FF2B5EF4-FFF2-40B4-BE49-F238E27FC236}">
                <a16:creationId xmlns:a16="http://schemas.microsoft.com/office/drawing/2014/main" id="{251D045F-2B16-0E48-AB1B-D006E280EC34}"/>
              </a:ext>
            </a:extLst>
          </p:cNvPr>
          <p:cNvSpPr txBox="1"/>
          <p:nvPr/>
        </p:nvSpPr>
        <p:spPr>
          <a:xfrm>
            <a:off x="460853" y="3908915"/>
            <a:ext cx="3990109" cy="646331"/>
          </a:xfrm>
          <a:prstGeom prst="rect">
            <a:avLst/>
          </a:prstGeom>
          <a:noFill/>
        </p:spPr>
        <p:txBody>
          <a:bodyPr wrap="square" rtlCol="0">
            <a:spAutoFit/>
          </a:bodyPr>
          <a:lstStyle/>
          <a:p>
            <a:r>
              <a:rPr lang="en-GB" b="1">
                <a:latin typeface="Century Gothic" panose="020B0502020202020204" pitchFamily="34" charset="0"/>
              </a:rPr>
              <a:t>Synonyms</a:t>
            </a:r>
          </a:p>
          <a:p>
            <a:endParaRPr lang="en-GB" b="1">
              <a:latin typeface="Century Gothic" panose="020B0502020202020204" pitchFamily="34" charset="0"/>
            </a:endParaRPr>
          </a:p>
        </p:txBody>
      </p:sp>
      <p:sp>
        <p:nvSpPr>
          <p:cNvPr id="19" name="TextBox 18">
            <a:extLst>
              <a:ext uri="{FF2B5EF4-FFF2-40B4-BE49-F238E27FC236}">
                <a16:creationId xmlns:a16="http://schemas.microsoft.com/office/drawing/2014/main" id="{5044E2FA-D81A-9B46-A0CA-21B1F3E9090B}"/>
              </a:ext>
            </a:extLst>
          </p:cNvPr>
          <p:cNvSpPr txBox="1"/>
          <p:nvPr/>
        </p:nvSpPr>
        <p:spPr>
          <a:xfrm>
            <a:off x="320633" y="391886"/>
            <a:ext cx="3990109" cy="646331"/>
          </a:xfrm>
          <a:prstGeom prst="rect">
            <a:avLst/>
          </a:prstGeom>
          <a:noFill/>
        </p:spPr>
        <p:txBody>
          <a:bodyPr wrap="square" rtlCol="0">
            <a:spAutoFit/>
          </a:bodyPr>
          <a:lstStyle/>
          <a:p>
            <a:r>
              <a:rPr lang="en-GB" b="1">
                <a:latin typeface="Century Gothic" panose="020B0502020202020204" pitchFamily="34" charset="0"/>
              </a:rPr>
              <a:t>General Definition</a:t>
            </a:r>
          </a:p>
          <a:p>
            <a:endParaRPr lang="en-GB" b="1">
              <a:latin typeface="Century Gothic" panose="020B0502020202020204" pitchFamily="34" charset="0"/>
            </a:endParaRPr>
          </a:p>
        </p:txBody>
      </p:sp>
      <p:sp>
        <p:nvSpPr>
          <p:cNvPr id="21" name="TextBox 20">
            <a:extLst>
              <a:ext uri="{FF2B5EF4-FFF2-40B4-BE49-F238E27FC236}">
                <a16:creationId xmlns:a16="http://schemas.microsoft.com/office/drawing/2014/main" id="{45972F47-3FE7-A04A-A089-766B187076A5}"/>
              </a:ext>
            </a:extLst>
          </p:cNvPr>
          <p:cNvSpPr txBox="1"/>
          <p:nvPr/>
        </p:nvSpPr>
        <p:spPr>
          <a:xfrm>
            <a:off x="5353792" y="391885"/>
            <a:ext cx="3990109" cy="646331"/>
          </a:xfrm>
          <a:prstGeom prst="rect">
            <a:avLst/>
          </a:prstGeom>
          <a:noFill/>
        </p:spPr>
        <p:txBody>
          <a:bodyPr wrap="square" rtlCol="0">
            <a:spAutoFit/>
          </a:bodyPr>
          <a:lstStyle/>
          <a:p>
            <a:r>
              <a:rPr lang="en-GB" b="1">
                <a:latin typeface="Century Gothic" panose="020B0502020202020204" pitchFamily="34" charset="0"/>
              </a:rPr>
              <a:t>Scientific Definition</a:t>
            </a:r>
          </a:p>
          <a:p>
            <a:endParaRPr lang="en-GB" b="1">
              <a:latin typeface="Century Gothic" panose="020B0502020202020204" pitchFamily="34" charset="0"/>
            </a:endParaRPr>
          </a:p>
        </p:txBody>
      </p:sp>
      <p:sp>
        <p:nvSpPr>
          <p:cNvPr id="22" name="TextBox 21">
            <a:extLst>
              <a:ext uri="{FF2B5EF4-FFF2-40B4-BE49-F238E27FC236}">
                <a16:creationId xmlns:a16="http://schemas.microsoft.com/office/drawing/2014/main" id="{80CFAA78-B3D0-5F45-818D-F13AE3A6FDB2}"/>
              </a:ext>
            </a:extLst>
          </p:cNvPr>
          <p:cNvSpPr txBox="1"/>
          <p:nvPr/>
        </p:nvSpPr>
        <p:spPr>
          <a:xfrm>
            <a:off x="5334827" y="3922088"/>
            <a:ext cx="3990109" cy="646331"/>
          </a:xfrm>
          <a:prstGeom prst="rect">
            <a:avLst/>
          </a:prstGeom>
          <a:noFill/>
        </p:spPr>
        <p:txBody>
          <a:bodyPr wrap="square" rtlCol="0">
            <a:spAutoFit/>
          </a:bodyPr>
          <a:lstStyle/>
          <a:p>
            <a:r>
              <a:rPr lang="en-GB" b="1">
                <a:latin typeface="Century Gothic" panose="020B0502020202020204" pitchFamily="34" charset="0"/>
              </a:rPr>
              <a:t>General Examples</a:t>
            </a:r>
          </a:p>
          <a:p>
            <a:endParaRPr lang="en-GB" b="1">
              <a:latin typeface="Century Gothic" panose="020B0502020202020204" pitchFamily="34" charset="0"/>
            </a:endParaRPr>
          </a:p>
        </p:txBody>
      </p:sp>
      <p:sp>
        <p:nvSpPr>
          <p:cNvPr id="23" name="TextBox 22">
            <a:extLst>
              <a:ext uri="{FF2B5EF4-FFF2-40B4-BE49-F238E27FC236}">
                <a16:creationId xmlns:a16="http://schemas.microsoft.com/office/drawing/2014/main" id="{E0FB335A-AC86-2D4A-B4C3-5EA82830CD83}"/>
              </a:ext>
            </a:extLst>
          </p:cNvPr>
          <p:cNvSpPr txBox="1"/>
          <p:nvPr/>
        </p:nvSpPr>
        <p:spPr>
          <a:xfrm>
            <a:off x="5334827" y="4288818"/>
            <a:ext cx="6277003" cy="369332"/>
          </a:xfrm>
          <a:prstGeom prst="rect">
            <a:avLst/>
          </a:prstGeom>
          <a:noFill/>
        </p:spPr>
        <p:txBody>
          <a:bodyPr wrap="square" rtlCol="0">
            <a:spAutoFit/>
          </a:bodyPr>
          <a:lstStyle/>
          <a:p>
            <a:r>
              <a:rPr lang="en-GB" dirty="0">
                <a:latin typeface="Century Gothic" panose="020B0502020202020204" pitchFamily="34" charset="0"/>
              </a:rPr>
              <a:t>Mosquitos are a vector of malaria.</a:t>
            </a:r>
          </a:p>
        </p:txBody>
      </p:sp>
      <p:sp>
        <p:nvSpPr>
          <p:cNvPr id="24" name="TextBox 23">
            <a:extLst>
              <a:ext uri="{FF2B5EF4-FFF2-40B4-BE49-F238E27FC236}">
                <a16:creationId xmlns:a16="http://schemas.microsoft.com/office/drawing/2014/main" id="{2D45D6EA-DC71-B84D-AE25-958B1A88E756}"/>
              </a:ext>
            </a:extLst>
          </p:cNvPr>
          <p:cNvSpPr txBox="1"/>
          <p:nvPr/>
        </p:nvSpPr>
        <p:spPr>
          <a:xfrm>
            <a:off x="5353792" y="4863534"/>
            <a:ext cx="3990109" cy="646331"/>
          </a:xfrm>
          <a:prstGeom prst="rect">
            <a:avLst/>
          </a:prstGeom>
          <a:noFill/>
        </p:spPr>
        <p:txBody>
          <a:bodyPr wrap="square" rtlCol="0">
            <a:spAutoFit/>
          </a:bodyPr>
          <a:lstStyle/>
          <a:p>
            <a:r>
              <a:rPr lang="en-GB" b="1" dirty="0">
                <a:latin typeface="Century Gothic" panose="020B0502020202020204" pitchFamily="34" charset="0"/>
              </a:rPr>
              <a:t>Scientific Examples</a:t>
            </a:r>
          </a:p>
          <a:p>
            <a:endParaRPr lang="en-GB" b="1" dirty="0">
              <a:latin typeface="Century Gothic" panose="020B0502020202020204" pitchFamily="34" charset="0"/>
            </a:endParaRPr>
          </a:p>
        </p:txBody>
      </p:sp>
      <p:sp>
        <p:nvSpPr>
          <p:cNvPr id="25" name="TextBox 24">
            <a:extLst>
              <a:ext uri="{FF2B5EF4-FFF2-40B4-BE49-F238E27FC236}">
                <a16:creationId xmlns:a16="http://schemas.microsoft.com/office/drawing/2014/main" id="{DED1BF91-2165-1C43-B213-B24851CCA444}"/>
              </a:ext>
            </a:extLst>
          </p:cNvPr>
          <p:cNvSpPr txBox="1"/>
          <p:nvPr/>
        </p:nvSpPr>
        <p:spPr>
          <a:xfrm>
            <a:off x="320632" y="777754"/>
            <a:ext cx="4638669" cy="2308324"/>
          </a:xfrm>
          <a:prstGeom prst="rect">
            <a:avLst/>
          </a:prstGeom>
          <a:noFill/>
        </p:spPr>
        <p:txBody>
          <a:bodyPr wrap="square" rtlCol="0">
            <a:spAutoFit/>
          </a:bodyPr>
          <a:lstStyle/>
          <a:p>
            <a:r>
              <a:rPr lang="en-GB" dirty="0">
                <a:latin typeface="Century Gothic" panose="020B0502020202020204" pitchFamily="34" charset="0"/>
              </a:rPr>
              <a:t>Noun: An organism that transmits a disease or parasite from one plant or animal to another.</a:t>
            </a:r>
          </a:p>
          <a:p>
            <a:endParaRPr lang="en-GB" i="1" dirty="0">
              <a:latin typeface="Century Gothic" panose="020B0502020202020204" pitchFamily="34" charset="0"/>
            </a:endParaRPr>
          </a:p>
          <a:p>
            <a:r>
              <a:rPr lang="en-GB" dirty="0">
                <a:latin typeface="Century Gothic" panose="020B0502020202020204" pitchFamily="34" charset="0"/>
              </a:rPr>
              <a:t>From the Latin </a:t>
            </a:r>
            <a:r>
              <a:rPr lang="en-GB" i="1" dirty="0">
                <a:latin typeface="Century Gothic" panose="020B0502020202020204" pitchFamily="34" charset="0"/>
              </a:rPr>
              <a:t>vehere </a:t>
            </a:r>
            <a:r>
              <a:rPr lang="en-GB" dirty="0">
                <a:latin typeface="Century Gothic" panose="020B0502020202020204" pitchFamily="34" charset="0"/>
              </a:rPr>
              <a:t>meaning ‘to carry’. </a:t>
            </a:r>
          </a:p>
          <a:p>
            <a:endParaRPr lang="en-GB" dirty="0">
              <a:latin typeface="Century Gothic" panose="020B0502020202020204" pitchFamily="34" charset="0"/>
            </a:endParaRPr>
          </a:p>
          <a:p>
            <a:endParaRPr lang="en-GB" dirty="0">
              <a:latin typeface="Century Gothic" panose="020B0502020202020204" pitchFamily="34" charset="0"/>
            </a:endParaRPr>
          </a:p>
        </p:txBody>
      </p:sp>
      <p:sp>
        <p:nvSpPr>
          <p:cNvPr id="26" name="Rectangle 25">
            <a:extLst>
              <a:ext uri="{FF2B5EF4-FFF2-40B4-BE49-F238E27FC236}">
                <a16:creationId xmlns:a16="http://schemas.microsoft.com/office/drawing/2014/main" id="{D2BE751C-92E5-004D-AF0A-57DD9B822DA5}"/>
              </a:ext>
            </a:extLst>
          </p:cNvPr>
          <p:cNvSpPr/>
          <p:nvPr/>
        </p:nvSpPr>
        <p:spPr>
          <a:xfrm>
            <a:off x="5353790" y="744140"/>
            <a:ext cx="5876181" cy="646331"/>
          </a:xfrm>
          <a:prstGeom prst="rect">
            <a:avLst/>
          </a:prstGeom>
        </p:spPr>
        <p:txBody>
          <a:bodyPr wrap="square">
            <a:spAutoFit/>
          </a:bodyPr>
          <a:lstStyle/>
          <a:p>
            <a:r>
              <a:rPr lang="en-GB" dirty="0">
                <a:latin typeface="Century Gothic" panose="020B0502020202020204" pitchFamily="34" charset="0"/>
              </a:rPr>
              <a:t>A physical quantity that has both magnitude and direction.</a:t>
            </a:r>
          </a:p>
        </p:txBody>
      </p:sp>
      <p:sp>
        <p:nvSpPr>
          <p:cNvPr id="27" name="TextBox 26">
            <a:extLst>
              <a:ext uri="{FF2B5EF4-FFF2-40B4-BE49-F238E27FC236}">
                <a16:creationId xmlns:a16="http://schemas.microsoft.com/office/drawing/2014/main" id="{A6C2F9B3-74F4-8441-AB31-934218BA1EC2}"/>
              </a:ext>
            </a:extLst>
          </p:cNvPr>
          <p:cNvSpPr txBox="1"/>
          <p:nvPr/>
        </p:nvSpPr>
        <p:spPr>
          <a:xfrm>
            <a:off x="422805" y="4347076"/>
            <a:ext cx="2033102" cy="646331"/>
          </a:xfrm>
          <a:prstGeom prst="rect">
            <a:avLst/>
          </a:prstGeom>
          <a:noFill/>
        </p:spPr>
        <p:txBody>
          <a:bodyPr wrap="square" rtlCol="0">
            <a:spAutoFit/>
          </a:bodyPr>
          <a:lstStyle/>
          <a:p>
            <a:r>
              <a:rPr lang="en-GB" dirty="0">
                <a:latin typeface="Century Gothic" panose="020B0502020202020204" pitchFamily="34" charset="0"/>
              </a:rPr>
              <a:t>Transmitter</a:t>
            </a:r>
          </a:p>
          <a:p>
            <a:r>
              <a:rPr lang="en-GB" dirty="0">
                <a:latin typeface="Century Gothic" panose="020B0502020202020204" pitchFamily="34" charset="0"/>
              </a:rPr>
              <a:t>Carrier</a:t>
            </a:r>
          </a:p>
        </p:txBody>
      </p:sp>
      <p:sp>
        <p:nvSpPr>
          <p:cNvPr id="29" name="TextBox 28">
            <a:extLst>
              <a:ext uri="{FF2B5EF4-FFF2-40B4-BE49-F238E27FC236}">
                <a16:creationId xmlns:a16="http://schemas.microsoft.com/office/drawing/2014/main" id="{00B97CED-7DA3-0A40-A493-6345F9AA306C}"/>
              </a:ext>
            </a:extLst>
          </p:cNvPr>
          <p:cNvSpPr txBox="1"/>
          <p:nvPr/>
        </p:nvSpPr>
        <p:spPr>
          <a:xfrm>
            <a:off x="5337461" y="5179615"/>
            <a:ext cx="4325081" cy="646331"/>
          </a:xfrm>
          <a:prstGeom prst="rect">
            <a:avLst/>
          </a:prstGeom>
          <a:noFill/>
        </p:spPr>
        <p:txBody>
          <a:bodyPr wrap="square" rtlCol="0">
            <a:spAutoFit/>
          </a:bodyPr>
          <a:lstStyle/>
          <a:p>
            <a:r>
              <a:rPr lang="en-GB" dirty="0">
                <a:latin typeface="Century Gothic" panose="020B0502020202020204" pitchFamily="34" charset="0"/>
              </a:rPr>
              <a:t>Force is a vector because it has both magnitude and direction.</a:t>
            </a:r>
          </a:p>
        </p:txBody>
      </p:sp>
      <p:pic>
        <p:nvPicPr>
          <p:cNvPr id="18" name="Picture 17" descr="A picture containing text, clipart&#10;&#10;Description automatically generated">
            <a:extLst>
              <a:ext uri="{FF2B5EF4-FFF2-40B4-BE49-F238E27FC236}">
                <a16:creationId xmlns:a16="http://schemas.microsoft.com/office/drawing/2014/main" id="{99273EF9-92B7-BC4D-B0DA-DCC9DA372CC8}"/>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65142" y="5502781"/>
            <a:ext cx="1090473" cy="1164583"/>
          </a:xfrm>
          <a:prstGeom prst="rect">
            <a:avLst/>
          </a:prstGeom>
        </p:spPr>
      </p:pic>
    </p:spTree>
    <p:extLst>
      <p:ext uri="{BB962C8B-B14F-4D97-AF65-F5344CB8AC3E}">
        <p14:creationId xmlns:p14="http://schemas.microsoft.com/office/powerpoint/2010/main" val="4622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2" grpId="0"/>
      <p:bldP spid="23" grpId="0"/>
      <p:bldP spid="24" grpId="0"/>
      <p:bldP spid="25" grpId="0"/>
      <p:bldP spid="26" grpId="0"/>
      <p:bldP spid="27"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p3"/>
          <p:cNvSpPr txBox="1"/>
          <p:nvPr/>
        </p:nvSpPr>
        <p:spPr>
          <a:xfrm>
            <a:off x="465914" y="1674673"/>
            <a:ext cx="8832600" cy="2585323"/>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Examples of scalar quantities are distance, speed and energy.</a:t>
            </a: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b="1" dirty="0">
              <a:latin typeface="Century Gothic" panose="020B0502020202020204" pitchFamily="34" charset="0"/>
            </a:endParaRPr>
          </a:p>
          <a:p>
            <a:r>
              <a:rPr lang="en-GB" sz="2400" dirty="0">
                <a:latin typeface="Century Gothic" panose="020B0502020202020204" pitchFamily="34" charset="0"/>
              </a:rPr>
              <a:t>Examples of vector quantities are displacement, velocity, acceleration and force.</a:t>
            </a: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a:ea typeface="Century Gothic"/>
                <a:cs typeface="Century Gothic"/>
                <a:sym typeface="Century Gothic"/>
              </a:rPr>
              <a:t>Scalars and Vectors</a:t>
            </a:r>
            <a:endParaRPr lang="en-GB" dirty="0"/>
          </a:p>
        </p:txBody>
      </p:sp>
      <p:sp>
        <p:nvSpPr>
          <p:cNvPr id="3" name="Oval 2">
            <a:extLst>
              <a:ext uri="{FF2B5EF4-FFF2-40B4-BE49-F238E27FC236}">
                <a16:creationId xmlns:a16="http://schemas.microsoft.com/office/drawing/2014/main" id="{219A0155-8F24-E044-B8F5-138351FBBE77}"/>
              </a:ext>
            </a:extLst>
          </p:cNvPr>
          <p:cNvSpPr/>
          <p:nvPr/>
        </p:nvSpPr>
        <p:spPr>
          <a:xfrm>
            <a:off x="3984384" y="5246062"/>
            <a:ext cx="272001" cy="293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32081D39-11C8-6B46-B7F9-BED25840863C}"/>
              </a:ext>
            </a:extLst>
          </p:cNvPr>
          <p:cNvCxnSpPr/>
          <p:nvPr/>
        </p:nvCxnSpPr>
        <p:spPr>
          <a:xfrm>
            <a:off x="4120385" y="5393019"/>
            <a:ext cx="2819613" cy="0"/>
          </a:xfrm>
          <a:prstGeom prst="straightConnector1">
            <a:avLst/>
          </a:prstGeom>
          <a:ln w="762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91B11DA9-89E5-B347-B2AA-F31A41F20227}"/>
              </a:ext>
            </a:extLst>
          </p:cNvPr>
          <p:cNvSpPr txBox="1"/>
          <p:nvPr/>
        </p:nvSpPr>
        <p:spPr>
          <a:xfrm>
            <a:off x="5775914" y="4931354"/>
            <a:ext cx="695739" cy="461665"/>
          </a:xfrm>
          <a:prstGeom prst="rect">
            <a:avLst/>
          </a:prstGeom>
          <a:noFill/>
        </p:spPr>
        <p:txBody>
          <a:bodyPr wrap="square" rtlCol="0">
            <a:spAutoFit/>
          </a:bodyPr>
          <a:lstStyle/>
          <a:p>
            <a:r>
              <a:rPr lang="en-US" sz="2400" dirty="0">
                <a:latin typeface="Century Gothic" panose="020B0502020202020204" pitchFamily="34" charset="0"/>
              </a:rPr>
              <a:t>5 N</a:t>
            </a:r>
          </a:p>
        </p:txBody>
      </p:sp>
      <p:sp>
        <p:nvSpPr>
          <p:cNvPr id="7" name="TextBox 6">
            <a:extLst>
              <a:ext uri="{FF2B5EF4-FFF2-40B4-BE49-F238E27FC236}">
                <a16:creationId xmlns:a16="http://schemas.microsoft.com/office/drawing/2014/main" id="{93363565-47F0-3B40-B929-7EEAA071BD53}"/>
              </a:ext>
            </a:extLst>
          </p:cNvPr>
          <p:cNvSpPr txBox="1"/>
          <p:nvPr/>
        </p:nvSpPr>
        <p:spPr>
          <a:xfrm>
            <a:off x="465914" y="895521"/>
            <a:ext cx="8740079" cy="461665"/>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A</a:t>
            </a:r>
            <a:r>
              <a:rPr lang="en-GB" sz="2400" b="1" dirty="0">
                <a:latin typeface="Century Gothic" panose="020B0502020202020204" pitchFamily="34" charset="0"/>
              </a:rPr>
              <a:t> scalar </a:t>
            </a:r>
            <a:r>
              <a:rPr lang="en-GB" sz="2400" dirty="0">
                <a:latin typeface="Century Gothic" panose="020B0502020202020204" pitchFamily="34" charset="0"/>
              </a:rPr>
              <a:t>is a quantity that only has </a:t>
            </a:r>
            <a:r>
              <a:rPr lang="en-GB" sz="2400" b="1" dirty="0">
                <a:latin typeface="Century Gothic" panose="020B0502020202020204" pitchFamily="34" charset="0"/>
              </a:rPr>
              <a:t>magnitude</a:t>
            </a:r>
            <a:r>
              <a:rPr lang="en-GB" sz="2400" dirty="0">
                <a:latin typeface="Century Gothic" panose="020B0502020202020204" pitchFamily="34" charset="0"/>
              </a:rPr>
              <a:t> (size).</a:t>
            </a:r>
          </a:p>
        </p:txBody>
      </p:sp>
      <p:sp>
        <p:nvSpPr>
          <p:cNvPr id="8" name="TextBox 7">
            <a:extLst>
              <a:ext uri="{FF2B5EF4-FFF2-40B4-BE49-F238E27FC236}">
                <a16:creationId xmlns:a16="http://schemas.microsoft.com/office/drawing/2014/main" id="{2F3A340F-D145-744D-BA01-AF5880D4B234}"/>
              </a:ext>
            </a:extLst>
          </p:cNvPr>
          <p:cNvSpPr txBox="1"/>
          <p:nvPr/>
        </p:nvSpPr>
        <p:spPr>
          <a:xfrm>
            <a:off x="465914" y="2850801"/>
            <a:ext cx="10491388" cy="461665"/>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A </a:t>
            </a:r>
            <a:r>
              <a:rPr lang="en-GB" sz="2400" b="1" dirty="0">
                <a:latin typeface="Century Gothic" panose="020B0502020202020204" pitchFamily="34" charset="0"/>
              </a:rPr>
              <a:t>vector</a:t>
            </a:r>
            <a:r>
              <a:rPr lang="en-GB" sz="2400" dirty="0">
                <a:latin typeface="Century Gothic" panose="020B0502020202020204" pitchFamily="34" charset="0"/>
              </a:rPr>
              <a:t> is a quantity that has </a:t>
            </a:r>
            <a:r>
              <a:rPr lang="en-GB" sz="2400" b="1" dirty="0">
                <a:latin typeface="Century Gothic" panose="020B0502020202020204" pitchFamily="34" charset="0"/>
              </a:rPr>
              <a:t>magnitude </a:t>
            </a:r>
            <a:r>
              <a:rPr lang="en-GB" sz="2400" dirty="0">
                <a:latin typeface="Century Gothic" panose="020B0502020202020204" pitchFamily="34" charset="0"/>
              </a:rPr>
              <a:t>(size) and </a:t>
            </a:r>
            <a:r>
              <a:rPr lang="en-GB" sz="2400" b="1" dirty="0">
                <a:latin typeface="Century Gothic" panose="020B0502020202020204" pitchFamily="34" charset="0"/>
              </a:rPr>
              <a:t>direction.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p3"/>
          <p:cNvSpPr txBox="1"/>
          <p:nvPr/>
        </p:nvSpPr>
        <p:spPr>
          <a:xfrm>
            <a:off x="539999" y="1080000"/>
            <a:ext cx="9099965" cy="2215991"/>
          </a:xfrm>
          <a:prstGeom prst="rect">
            <a:avLst/>
          </a:prstGeom>
          <a:noFill/>
          <a:ln>
            <a:noFill/>
          </a:ln>
        </p:spPr>
        <p:txBody>
          <a:bodyPr spcFirstLastPara="1" wrap="square" lIns="0" tIns="0" rIns="0" bIns="0" anchor="t" anchorCtr="0">
            <a:spAutoFit/>
          </a:bodyPr>
          <a:lstStyle/>
          <a:p>
            <a:r>
              <a:rPr lang="en-GB" sz="2400" b="1" dirty="0">
                <a:latin typeface="Century Gothic" panose="020B0502020202020204" pitchFamily="34" charset="0"/>
              </a:rPr>
              <a:t>Speed</a:t>
            </a:r>
            <a:r>
              <a:rPr lang="en-GB" sz="2400" dirty="0">
                <a:latin typeface="Century Gothic" panose="020B0502020202020204" pitchFamily="34" charset="0"/>
              </a:rPr>
              <a:t> is the distance covered per unit time.</a:t>
            </a:r>
          </a:p>
          <a:p>
            <a:endParaRPr lang="en-GB" sz="2400" dirty="0">
              <a:latin typeface="Century Gothic" panose="020B0502020202020204" pitchFamily="34" charset="0"/>
            </a:endParaRPr>
          </a:p>
          <a:p>
            <a:r>
              <a:rPr lang="en-GB" sz="2400" b="1" dirty="0">
                <a:latin typeface="Century Gothic" panose="020B0502020202020204" pitchFamily="34" charset="0"/>
              </a:rPr>
              <a:t>Distance</a:t>
            </a:r>
            <a:r>
              <a:rPr lang="en-GB" sz="2400" dirty="0">
                <a:latin typeface="Century Gothic" panose="020B0502020202020204" pitchFamily="34" charset="0"/>
              </a:rPr>
              <a:t> is the length of the path between two points.</a:t>
            </a:r>
          </a:p>
          <a:p>
            <a:endParaRPr lang="en-GB" sz="2400" dirty="0">
              <a:latin typeface="Century Gothic" panose="020B0502020202020204" pitchFamily="34" charset="0"/>
            </a:endParaRPr>
          </a:p>
          <a:p>
            <a:endParaRPr lang="en-GB" sz="2400" dirty="0">
              <a:latin typeface="Century Gothic" panose="020B0502020202020204" pitchFamily="34" charset="0"/>
            </a:endParaRPr>
          </a:p>
          <a:p>
            <a:pPr marL="152400" marR="0" lvl="0" algn="l" rtl="0">
              <a:spcBef>
                <a:spcPts val="0"/>
              </a:spcBef>
              <a:spcAft>
                <a:spcPts val="0"/>
              </a:spcAft>
              <a:buClr>
                <a:schemeClr val="dk1"/>
              </a:buClr>
              <a:buSzPts val="2400"/>
            </a:pPr>
            <a:endParaRPr sz="2400" dirty="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a:ea typeface="Century Gothic"/>
                <a:cs typeface="Century Gothic"/>
                <a:sym typeface="Century Gothic"/>
              </a:rPr>
              <a:t>Speed and Velocity</a:t>
            </a:r>
            <a:endParaRPr lang="en-GB"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F15E59-5088-1244-99E2-5584EB8A4D19}"/>
                  </a:ext>
                </a:extLst>
              </p:cNvPr>
              <p:cNvSpPr txBox="1"/>
              <p:nvPr/>
            </p:nvSpPr>
            <p:spPr>
              <a:xfrm>
                <a:off x="2552035" y="2372661"/>
                <a:ext cx="4338621" cy="896143"/>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panose="02040503050406030204" pitchFamily="18" charset="0"/>
                        </a:rPr>
                        <m:t>𝑺𝒑𝒆𝒆𝒅</m:t>
                      </m:r>
                      <m:r>
                        <a:rPr lang="en-GB" sz="2800" b="1" i="1" smtClean="0">
                          <a:latin typeface="Cambria Math" panose="02040503050406030204" pitchFamily="18" charset="0"/>
                        </a:rPr>
                        <m:t>= </m:t>
                      </m:r>
                      <m:f>
                        <m:fPr>
                          <m:ctrlPr>
                            <a:rPr lang="en-GB" sz="2800" b="1" i="1" smtClean="0">
                              <a:latin typeface="Cambria Math" panose="02040503050406030204" pitchFamily="18" charset="0"/>
                            </a:rPr>
                          </m:ctrlPr>
                        </m:fPr>
                        <m:num>
                          <m:r>
                            <a:rPr lang="en-GB" sz="2800" b="1" i="1" smtClean="0">
                              <a:latin typeface="Cambria Math" panose="02040503050406030204" pitchFamily="18" charset="0"/>
                            </a:rPr>
                            <m:t>𝑫𝒊𝒔𝒕𝒂𝒏𝒄𝒆</m:t>
                          </m:r>
                        </m:num>
                        <m:den>
                          <m:r>
                            <a:rPr lang="en-GB" sz="2800" b="1" i="1" smtClean="0">
                              <a:latin typeface="Cambria Math" panose="02040503050406030204" pitchFamily="18" charset="0"/>
                            </a:rPr>
                            <m:t>𝑻𝒊𝒎𝒆</m:t>
                          </m:r>
                        </m:den>
                      </m:f>
                    </m:oMath>
                  </m:oMathPara>
                </a14:m>
                <a:endParaRPr lang="en-US" sz="2800" b="1" dirty="0">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AF15E59-5088-1244-99E2-5584EB8A4D19}"/>
                  </a:ext>
                </a:extLst>
              </p:cNvPr>
              <p:cNvSpPr txBox="1">
                <a:spLocks noRot="1" noChangeAspect="1" noMove="1" noResize="1" noEditPoints="1" noAdjustHandles="1" noChangeArrowheads="1" noChangeShapeType="1" noTextEdit="1"/>
              </p:cNvSpPr>
              <p:nvPr/>
            </p:nvSpPr>
            <p:spPr>
              <a:xfrm>
                <a:off x="2552035" y="2372661"/>
                <a:ext cx="4338621" cy="896143"/>
              </a:xfrm>
              <a:prstGeom prst="rect">
                <a:avLst/>
              </a:prstGeom>
              <a:blipFill>
                <a:blip r:embed="rId3"/>
                <a:stretch>
                  <a:fillRect b="-8333"/>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B48744FE-4B61-1C49-9CB2-A85C5409E803}"/>
              </a:ext>
            </a:extLst>
          </p:cNvPr>
          <p:cNvSpPr txBox="1"/>
          <p:nvPr/>
        </p:nvSpPr>
        <p:spPr>
          <a:xfrm>
            <a:off x="539999" y="3562010"/>
            <a:ext cx="6130829" cy="461665"/>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Velocity</a:t>
            </a:r>
            <a:r>
              <a:rPr lang="en-GB" sz="2400" dirty="0">
                <a:latin typeface="Century Gothic" panose="020B0502020202020204" pitchFamily="34" charset="0"/>
              </a:rPr>
              <a:t> is speed in a given </a:t>
            </a:r>
            <a:r>
              <a:rPr lang="en-GB" sz="2400" b="1" dirty="0">
                <a:latin typeface="Century Gothic" panose="020B0502020202020204" pitchFamily="34" charset="0"/>
              </a:rPr>
              <a:t>direction.</a:t>
            </a:r>
          </a:p>
        </p:txBody>
      </p:sp>
      <p:sp>
        <p:nvSpPr>
          <p:cNvPr id="9" name="TextBox 8">
            <a:extLst>
              <a:ext uri="{FF2B5EF4-FFF2-40B4-BE49-F238E27FC236}">
                <a16:creationId xmlns:a16="http://schemas.microsoft.com/office/drawing/2014/main" id="{319D5174-F555-C743-A3EC-BBC6C82FD410}"/>
              </a:ext>
            </a:extLst>
          </p:cNvPr>
          <p:cNvSpPr txBox="1"/>
          <p:nvPr/>
        </p:nvSpPr>
        <p:spPr>
          <a:xfrm>
            <a:off x="480792" y="5362501"/>
            <a:ext cx="9159172" cy="830997"/>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Displacement</a:t>
            </a:r>
            <a:r>
              <a:rPr lang="en-GB" sz="2400" dirty="0">
                <a:latin typeface="Century Gothic" panose="020B0502020202020204" pitchFamily="34" charset="0"/>
              </a:rPr>
              <a:t> is how far an object is from its original </a:t>
            </a:r>
            <a:r>
              <a:rPr lang="en-GB" sz="2400" b="1" dirty="0">
                <a:latin typeface="Century Gothic" panose="020B0502020202020204" pitchFamily="34" charset="0"/>
              </a:rPr>
              <a:t>position</a:t>
            </a:r>
            <a:r>
              <a:rPr lang="en-GB" sz="2400" dirty="0">
                <a:latin typeface="Century Gothic" panose="020B0502020202020204" pitchFamily="34" charset="0"/>
              </a:rPr>
              <a:t> or a point of reference</a:t>
            </a:r>
            <a:r>
              <a:rPr lang="en-GB" sz="2400" b="1" dirty="0">
                <a:latin typeface="Century Gothic" panose="020B0502020202020204" pitchFamily="34" charset="0"/>
              </a:rPr>
              <a:t> </a:t>
            </a:r>
            <a:r>
              <a:rPr lang="en-GB" sz="2400" dirty="0">
                <a:latin typeface="Century Gothic" panose="020B0502020202020204" pitchFamily="34" charset="0"/>
              </a:rPr>
              <a:t>in a given </a:t>
            </a:r>
            <a:r>
              <a:rPr lang="en-GB" sz="2400" b="1" dirty="0">
                <a:latin typeface="Century Gothic" panose="020B0502020202020204" pitchFamily="34" charset="0"/>
              </a:rPr>
              <a:t>direction.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AFE7497-5586-E948-A05F-02BA7382D060}"/>
                  </a:ext>
                </a:extLst>
              </p:cNvPr>
              <p:cNvSpPr txBox="1"/>
              <p:nvPr/>
            </p:nvSpPr>
            <p:spPr>
              <a:xfrm>
                <a:off x="2522433" y="4249811"/>
                <a:ext cx="5204036" cy="91076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smtClean="0">
                          <a:latin typeface="Cambria Math" panose="02040503050406030204" pitchFamily="18" charset="0"/>
                        </a:rPr>
                        <m:t>𝑽𝒆𝒍𝒐𝒄𝒊𝒕𝒚</m:t>
                      </m:r>
                      <m:r>
                        <a:rPr lang="en-GB" sz="2800" b="1" i="1" smtClean="0">
                          <a:latin typeface="Cambria Math" panose="02040503050406030204" pitchFamily="18" charset="0"/>
                        </a:rPr>
                        <m:t>= </m:t>
                      </m:r>
                      <m:f>
                        <m:fPr>
                          <m:ctrlPr>
                            <a:rPr lang="en-GB" sz="2800" b="1" i="1" smtClean="0">
                              <a:latin typeface="Cambria Math" panose="02040503050406030204" pitchFamily="18" charset="0"/>
                            </a:rPr>
                          </m:ctrlPr>
                        </m:fPr>
                        <m:num>
                          <m:r>
                            <a:rPr lang="en-GB" sz="2800" b="1" i="1" smtClean="0">
                              <a:latin typeface="Cambria Math" panose="02040503050406030204" pitchFamily="18" charset="0"/>
                            </a:rPr>
                            <m:t>𝑫𝒊𝒔𝒑𝒍𝒂𝒄𝒆𝒎𝒆𝒏𝒕</m:t>
                          </m:r>
                        </m:num>
                        <m:den>
                          <m:r>
                            <a:rPr lang="en-GB" sz="2800" b="1" i="1" smtClean="0">
                              <a:latin typeface="Cambria Math" panose="02040503050406030204" pitchFamily="18" charset="0"/>
                            </a:rPr>
                            <m:t>𝑻𝒊𝒎𝒆</m:t>
                          </m:r>
                        </m:den>
                      </m:f>
                    </m:oMath>
                  </m:oMathPara>
                </a14:m>
                <a:endParaRPr lang="en-US" sz="2800" b="1" dirty="0">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0AFE7497-5586-E948-A05F-02BA7382D060}"/>
                  </a:ext>
                </a:extLst>
              </p:cNvPr>
              <p:cNvSpPr txBox="1">
                <a:spLocks noRot="1" noChangeAspect="1" noMove="1" noResize="1" noEditPoints="1" noAdjustHandles="1" noChangeArrowheads="1" noChangeShapeType="1" noTextEdit="1"/>
              </p:cNvSpPr>
              <p:nvPr/>
            </p:nvSpPr>
            <p:spPr>
              <a:xfrm>
                <a:off x="2522433" y="4249811"/>
                <a:ext cx="5204036" cy="910762"/>
              </a:xfrm>
              <a:prstGeom prst="rect">
                <a:avLst/>
              </a:prstGeom>
              <a:blipFill>
                <a:blip r:embed="rId4"/>
                <a:stretch>
                  <a:fillRect b="-6849"/>
                </a:stretch>
              </a:blipFill>
            </p:spPr>
            <p:txBody>
              <a:bodyPr/>
              <a:lstStyle/>
              <a:p>
                <a:r>
                  <a:rPr lang="en-GB">
                    <a:noFill/>
                  </a:rPr>
                  <a:t> </a:t>
                </a:r>
              </a:p>
            </p:txBody>
          </p:sp>
        </mc:Fallback>
      </mc:AlternateContent>
    </p:spTree>
    <p:extLst>
      <p:ext uri="{BB962C8B-B14F-4D97-AF65-F5344CB8AC3E}">
        <p14:creationId xmlns:p14="http://schemas.microsoft.com/office/powerpoint/2010/main" val="398884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C8458-EE2E-AE41-86C0-BD4F3DD3F336}"/>
              </a:ext>
            </a:extLst>
          </p:cNvPr>
          <p:cNvSpPr txBox="1"/>
          <p:nvPr/>
        </p:nvSpPr>
        <p:spPr>
          <a:xfrm>
            <a:off x="2838795" y="149733"/>
            <a:ext cx="3635932" cy="707886"/>
          </a:xfrm>
          <a:prstGeom prst="rect">
            <a:avLst/>
          </a:prstGeom>
          <a:noFill/>
        </p:spPr>
        <p:txBody>
          <a:bodyPr wrap="none" rtlCol="0">
            <a:spAutoFit/>
          </a:bodyPr>
          <a:lstStyle/>
          <a:p>
            <a:r>
              <a:rPr lang="en-GB" sz="4000" dirty="0">
                <a:solidFill>
                  <a:schemeClr val="accent1"/>
                </a:solidFill>
                <a:latin typeface="Century Gothic" panose="020B0502020202020204" pitchFamily="34" charset="0"/>
              </a:rPr>
              <a:t>Dis</a:t>
            </a:r>
            <a:r>
              <a:rPr lang="en-GB" sz="4000" b="1" dirty="0">
                <a:solidFill>
                  <a:schemeClr val="accent1"/>
                </a:solidFill>
                <a:latin typeface="Century Gothic" panose="020B0502020202020204" pitchFamily="34" charset="0"/>
              </a:rPr>
              <a:t>place</a:t>
            </a:r>
            <a:r>
              <a:rPr lang="en-GB" sz="4000" dirty="0">
                <a:solidFill>
                  <a:schemeClr val="accent1"/>
                </a:solidFill>
                <a:latin typeface="Century Gothic" panose="020B0502020202020204" pitchFamily="34" charset="0"/>
              </a:rPr>
              <a:t>ment</a:t>
            </a:r>
            <a:endParaRPr lang="en-GB" sz="4000" b="1"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14BD1D5F-A7DB-EC49-BE75-49D186B1560F}"/>
              </a:ext>
            </a:extLst>
          </p:cNvPr>
          <p:cNvSpPr txBox="1"/>
          <p:nvPr/>
        </p:nvSpPr>
        <p:spPr>
          <a:xfrm>
            <a:off x="2392379" y="1419429"/>
            <a:ext cx="782587" cy="523220"/>
          </a:xfrm>
          <a:prstGeom prst="rect">
            <a:avLst/>
          </a:prstGeom>
          <a:noFill/>
        </p:spPr>
        <p:txBody>
          <a:bodyPr wrap="none" rtlCol="0">
            <a:spAutoFit/>
          </a:bodyPr>
          <a:lstStyle/>
          <a:p>
            <a:r>
              <a:rPr lang="en-GB" sz="2800" i="1" dirty="0">
                <a:latin typeface="Century Gothic" panose="020B0502020202020204" pitchFamily="34" charset="0"/>
              </a:rPr>
              <a:t>Dis-</a:t>
            </a:r>
            <a:endParaRPr lang="en-GB" sz="2400" i="1" dirty="0">
              <a:latin typeface="Century Gothic" panose="020B0502020202020204" pitchFamily="34" charset="0"/>
            </a:endParaRPr>
          </a:p>
        </p:txBody>
      </p:sp>
      <p:sp>
        <p:nvSpPr>
          <p:cNvPr id="7" name="TextBox 6">
            <a:extLst>
              <a:ext uri="{FF2B5EF4-FFF2-40B4-BE49-F238E27FC236}">
                <a16:creationId xmlns:a16="http://schemas.microsoft.com/office/drawing/2014/main" id="{E8210B2F-1F8A-4E42-8B36-93A0AD78E955}"/>
              </a:ext>
            </a:extLst>
          </p:cNvPr>
          <p:cNvSpPr txBox="1"/>
          <p:nvPr/>
        </p:nvSpPr>
        <p:spPr>
          <a:xfrm>
            <a:off x="5074907" y="1479502"/>
            <a:ext cx="1451038" cy="523220"/>
          </a:xfrm>
          <a:prstGeom prst="rect">
            <a:avLst/>
          </a:prstGeom>
          <a:noFill/>
        </p:spPr>
        <p:txBody>
          <a:bodyPr wrap="none" rtlCol="0">
            <a:spAutoFit/>
          </a:bodyPr>
          <a:lstStyle/>
          <a:p>
            <a:r>
              <a:rPr lang="en-GB" sz="2800" i="1" dirty="0">
                <a:latin typeface="Century Gothic" panose="020B0502020202020204" pitchFamily="34" charset="0"/>
              </a:rPr>
              <a:t>-place-</a:t>
            </a:r>
            <a:endParaRPr lang="en-GB" sz="2400" i="1" dirty="0">
              <a:latin typeface="Century Gothic" panose="020B0502020202020204" pitchFamily="34" charset="0"/>
            </a:endParaRPr>
          </a:p>
        </p:txBody>
      </p:sp>
      <p:sp>
        <p:nvSpPr>
          <p:cNvPr id="8" name="TextBox 7">
            <a:extLst>
              <a:ext uri="{FF2B5EF4-FFF2-40B4-BE49-F238E27FC236}">
                <a16:creationId xmlns:a16="http://schemas.microsoft.com/office/drawing/2014/main" id="{B60F20AA-0DF5-0F41-9A89-07D67CC13619}"/>
              </a:ext>
            </a:extLst>
          </p:cNvPr>
          <p:cNvSpPr txBox="1"/>
          <p:nvPr/>
        </p:nvSpPr>
        <p:spPr>
          <a:xfrm>
            <a:off x="1759664" y="2090362"/>
            <a:ext cx="3109507" cy="461665"/>
          </a:xfrm>
          <a:prstGeom prst="rect">
            <a:avLst/>
          </a:prstGeom>
          <a:noFill/>
        </p:spPr>
        <p:txBody>
          <a:bodyPr wrap="square" rtlCol="0">
            <a:spAutoFit/>
          </a:bodyPr>
          <a:lstStyle/>
          <a:p>
            <a:r>
              <a:rPr lang="en-GB" sz="2400" i="1" dirty="0">
                <a:latin typeface="Century Gothic" panose="020B0502020202020204" pitchFamily="34" charset="0"/>
              </a:rPr>
              <a:t>‘apart’ or ‘remove’</a:t>
            </a:r>
          </a:p>
        </p:txBody>
      </p:sp>
      <p:sp>
        <p:nvSpPr>
          <p:cNvPr id="9" name="TextBox 8">
            <a:extLst>
              <a:ext uri="{FF2B5EF4-FFF2-40B4-BE49-F238E27FC236}">
                <a16:creationId xmlns:a16="http://schemas.microsoft.com/office/drawing/2014/main" id="{37A2C50A-ADD7-F344-9E2A-5D0299596759}"/>
              </a:ext>
            </a:extLst>
          </p:cNvPr>
          <p:cNvSpPr txBox="1"/>
          <p:nvPr/>
        </p:nvSpPr>
        <p:spPr>
          <a:xfrm>
            <a:off x="5101198" y="2090362"/>
            <a:ext cx="1625766" cy="461665"/>
          </a:xfrm>
          <a:prstGeom prst="rect">
            <a:avLst/>
          </a:prstGeom>
          <a:noFill/>
        </p:spPr>
        <p:txBody>
          <a:bodyPr wrap="none" rtlCol="0">
            <a:spAutoFit/>
          </a:bodyPr>
          <a:lstStyle/>
          <a:p>
            <a:r>
              <a:rPr lang="en-GB" sz="2400" i="1" dirty="0">
                <a:latin typeface="Century Gothic" panose="020B0502020202020204" pitchFamily="34" charset="0"/>
              </a:rPr>
              <a:t>‘location’</a:t>
            </a:r>
          </a:p>
        </p:txBody>
      </p:sp>
      <p:sp>
        <p:nvSpPr>
          <p:cNvPr id="11" name="TextBox 10">
            <a:extLst>
              <a:ext uri="{FF2B5EF4-FFF2-40B4-BE49-F238E27FC236}">
                <a16:creationId xmlns:a16="http://schemas.microsoft.com/office/drawing/2014/main" id="{BD6733D0-5B97-6A43-AF09-70AB71BBF2A6}"/>
              </a:ext>
            </a:extLst>
          </p:cNvPr>
          <p:cNvSpPr txBox="1"/>
          <p:nvPr/>
        </p:nvSpPr>
        <p:spPr>
          <a:xfrm>
            <a:off x="515456" y="460640"/>
            <a:ext cx="1071127" cy="461665"/>
          </a:xfrm>
          <a:prstGeom prst="rect">
            <a:avLst/>
          </a:prstGeom>
          <a:noFill/>
        </p:spPr>
        <p:txBody>
          <a:bodyPr wrap="none" rtlCol="0">
            <a:spAutoFit/>
          </a:bodyPr>
          <a:lstStyle/>
          <a:p>
            <a:r>
              <a:rPr lang="en-GB" sz="2400">
                <a:latin typeface="Century Gothic" panose="020B0502020202020204" pitchFamily="34" charset="0"/>
              </a:rPr>
              <a:t>Word:</a:t>
            </a:r>
          </a:p>
        </p:txBody>
      </p:sp>
      <p:sp>
        <p:nvSpPr>
          <p:cNvPr id="12" name="TextBox 11">
            <a:extLst>
              <a:ext uri="{FF2B5EF4-FFF2-40B4-BE49-F238E27FC236}">
                <a16:creationId xmlns:a16="http://schemas.microsoft.com/office/drawing/2014/main" id="{78D02E36-83A2-3845-8020-3D1091E149A3}"/>
              </a:ext>
            </a:extLst>
          </p:cNvPr>
          <p:cNvSpPr txBox="1"/>
          <p:nvPr/>
        </p:nvSpPr>
        <p:spPr>
          <a:xfrm>
            <a:off x="557465" y="1468536"/>
            <a:ext cx="1659429" cy="830997"/>
          </a:xfrm>
          <a:prstGeom prst="rect">
            <a:avLst/>
          </a:prstGeom>
          <a:noFill/>
        </p:spPr>
        <p:txBody>
          <a:bodyPr wrap="square" rtlCol="0">
            <a:spAutoFit/>
          </a:bodyPr>
          <a:lstStyle/>
          <a:p>
            <a:r>
              <a:rPr lang="en-GB" sz="2400">
                <a:latin typeface="Century Gothic" panose="020B0502020202020204" pitchFamily="34" charset="0"/>
              </a:rPr>
              <a:t>Comes from:</a:t>
            </a:r>
          </a:p>
        </p:txBody>
      </p:sp>
      <p:sp>
        <p:nvSpPr>
          <p:cNvPr id="13" name="TextBox 12">
            <a:extLst>
              <a:ext uri="{FF2B5EF4-FFF2-40B4-BE49-F238E27FC236}">
                <a16:creationId xmlns:a16="http://schemas.microsoft.com/office/drawing/2014/main" id="{6ECC0604-83C4-F042-93B4-04DB37EA346C}"/>
              </a:ext>
            </a:extLst>
          </p:cNvPr>
          <p:cNvSpPr txBox="1"/>
          <p:nvPr/>
        </p:nvSpPr>
        <p:spPr>
          <a:xfrm>
            <a:off x="515456" y="2985836"/>
            <a:ext cx="1659429" cy="461665"/>
          </a:xfrm>
          <a:prstGeom prst="rect">
            <a:avLst/>
          </a:prstGeom>
          <a:noFill/>
        </p:spPr>
        <p:txBody>
          <a:bodyPr wrap="none" rtlCol="0">
            <a:spAutoFit/>
          </a:bodyPr>
          <a:lstStyle/>
          <a:p>
            <a:r>
              <a:rPr lang="en-GB" sz="2400">
                <a:latin typeface="Century Gothic" panose="020B0502020202020204" pitchFamily="34" charset="0"/>
              </a:rPr>
              <a:t>Definition:</a:t>
            </a:r>
          </a:p>
        </p:txBody>
      </p:sp>
      <p:sp>
        <p:nvSpPr>
          <p:cNvPr id="14" name="TextBox 13">
            <a:extLst>
              <a:ext uri="{FF2B5EF4-FFF2-40B4-BE49-F238E27FC236}">
                <a16:creationId xmlns:a16="http://schemas.microsoft.com/office/drawing/2014/main" id="{DA20AAC1-E38F-C54E-A442-D1AE1F49E196}"/>
              </a:ext>
            </a:extLst>
          </p:cNvPr>
          <p:cNvSpPr txBox="1"/>
          <p:nvPr/>
        </p:nvSpPr>
        <p:spPr>
          <a:xfrm>
            <a:off x="2495190" y="3013501"/>
            <a:ext cx="4664945" cy="1200329"/>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How far an object is from its original position or a point of reference in a given </a:t>
            </a:r>
            <a:r>
              <a:rPr lang="en-GB" sz="2400" b="1" dirty="0">
                <a:latin typeface="Century Gothic" panose="020B0502020202020204" pitchFamily="34" charset="0"/>
              </a:rPr>
              <a:t>direction</a:t>
            </a:r>
            <a:r>
              <a:rPr lang="en-GB" sz="2400" dirty="0">
                <a:latin typeface="Century Gothic" panose="020B0502020202020204" pitchFamily="34" charset="0"/>
              </a:rPr>
              <a:t>.</a:t>
            </a:r>
          </a:p>
        </p:txBody>
      </p:sp>
      <p:cxnSp>
        <p:nvCxnSpPr>
          <p:cNvPr id="16" name="Straight Arrow Connector 15">
            <a:extLst>
              <a:ext uri="{FF2B5EF4-FFF2-40B4-BE49-F238E27FC236}">
                <a16:creationId xmlns:a16="http://schemas.microsoft.com/office/drawing/2014/main" id="{8307088D-90A9-E94A-9F2A-8A69AEFD3C7B}"/>
              </a:ext>
            </a:extLst>
          </p:cNvPr>
          <p:cNvCxnSpPr>
            <a:cxnSpLocks/>
          </p:cNvCxnSpPr>
          <p:nvPr/>
        </p:nvCxnSpPr>
        <p:spPr>
          <a:xfrm flipH="1">
            <a:off x="3314418" y="901987"/>
            <a:ext cx="135860" cy="47015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3CDCFF-16FD-764C-B617-2AA391599E4A}"/>
              </a:ext>
            </a:extLst>
          </p:cNvPr>
          <p:cNvCxnSpPr>
            <a:cxnSpLocks/>
          </p:cNvCxnSpPr>
          <p:nvPr/>
        </p:nvCxnSpPr>
        <p:spPr>
          <a:xfrm>
            <a:off x="5369724" y="849714"/>
            <a:ext cx="278075" cy="49163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Map, Paper, Directions, X Marks The Spot">
            <a:extLst>
              <a:ext uri="{FF2B5EF4-FFF2-40B4-BE49-F238E27FC236}">
                <a16:creationId xmlns:a16="http://schemas.microsoft.com/office/drawing/2014/main" id="{8F12882A-B8D2-EA47-81AF-16339B6D356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58107" y="-198738"/>
            <a:ext cx="5121512" cy="3627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505785"/>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D34273EA-6ABA-469A-B40E-B84C51DD2D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FC47F8-3079-4E93-89C7-77DC8FF1B7A1}">
  <ds:schemaRefs>
    <ds:schemaRef ds:uri="http://schemas.microsoft.com/sharepoint/v3/contenttype/forms"/>
  </ds:schemaRefs>
</ds:datastoreItem>
</file>

<file path=customXml/itemProps3.xml><?xml version="1.0" encoding="utf-8"?>
<ds:datastoreItem xmlns:ds="http://schemas.openxmlformats.org/officeDocument/2006/customXml" ds:itemID="{ED2D3CD0-3C95-4FB3-93C2-63798D05FED7}">
  <ds:schemaRefs>
    <ds:schemaRef ds:uri="http://schemas.microsoft.com/office/2006/documentManagement/types"/>
    <ds:schemaRef ds:uri="http://purl.org/dc/dcmitype/"/>
    <ds:schemaRef ds:uri="e7f29ac3-c74a-46a7-9e80-ec6458dc319f"/>
    <ds:schemaRef ds:uri="http://purl.org/dc/elements/1.1/"/>
    <ds:schemaRef ds:uri="http://purl.org/dc/terms/"/>
    <ds:schemaRef ds:uri="9dd66dd2-dc2f-4e10-8286-f1da66314693"/>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1187</TotalTime>
  <Words>5558</Words>
  <Application>Microsoft Macintosh PowerPoint</Application>
  <PresentationFormat>Widescreen</PresentationFormat>
  <Paragraphs>501</Paragraphs>
  <Slides>28</Slides>
  <Notes>20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Century Gothic</vt:lpstr>
      <vt:lpstr>Georgia</vt:lpstr>
      <vt:lpstr>Cambria Math</vt:lpstr>
      <vt:lpstr>Calibri</vt:lpstr>
      <vt:lpstr>Wingdings</vt:lpstr>
      <vt:lpstr>B2.2.11 Feedback lesson</vt:lpstr>
      <vt:lpstr>Making this resource work for you</vt:lpstr>
      <vt:lpstr>Scalars and Vectors</vt:lpstr>
      <vt:lpstr>P3.1.2</vt:lpstr>
      <vt:lpstr>PowerPoint Presentation</vt:lpstr>
      <vt:lpstr>This is the fix-it portion of the lesson</vt:lpstr>
      <vt:lpstr>PowerPoint Presentation</vt:lpstr>
      <vt:lpstr>Scalars and Vectors</vt:lpstr>
      <vt:lpstr>Speed and Velocity</vt:lpstr>
      <vt:lpstr>PowerPoint Presentation</vt:lpstr>
      <vt:lpstr>I: Calculating Speed and Velocity</vt:lpstr>
      <vt:lpstr>PowerPoint Presentation</vt:lpstr>
      <vt:lpstr>PowerPoint Presentation</vt:lpstr>
      <vt:lpstr>PowerPoint Presentation</vt:lpstr>
      <vt:lpstr>Quick Quiz:</vt:lpstr>
      <vt:lpstr>Can you explain the difference between these two words?</vt:lpstr>
      <vt:lpstr>Which statements do you agree with?</vt:lpstr>
      <vt:lpstr>Drill</vt:lpstr>
      <vt:lpstr>Drill answers</vt:lpstr>
      <vt:lpstr>Explain: to use scientific understanding to make something clear or state the reason for something happening</vt:lpstr>
      <vt:lpstr>Scalars and Vectors</vt:lpstr>
      <vt:lpstr>Answers</vt:lpstr>
      <vt:lpstr>Answers</vt:lpstr>
      <vt:lpstr>Answers</vt:lpstr>
      <vt:lpstr>Answers</vt:lpstr>
      <vt:lpstr>Answers</vt:lpstr>
      <vt:lpstr>Answers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83</cp:revision>
  <dcterms:created xsi:type="dcterms:W3CDTF">2019-03-21T11:24:14Z</dcterms:created>
  <dcterms:modified xsi:type="dcterms:W3CDTF">2024-10-16T14:38:47Z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74354100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